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5" r:id="rId4"/>
    <p:sldId id="283" r:id="rId5"/>
    <p:sldId id="259" r:id="rId6"/>
    <p:sldId id="286" r:id="rId7"/>
    <p:sldId id="303" r:id="rId8"/>
    <p:sldId id="305" r:id="rId9"/>
    <p:sldId id="300" r:id="rId10"/>
    <p:sldId id="301" r:id="rId11"/>
    <p:sldId id="290" r:id="rId12"/>
    <p:sldId id="262" r:id="rId13"/>
    <p:sldId id="310" r:id="rId14"/>
    <p:sldId id="307" r:id="rId15"/>
    <p:sldId id="309" r:id="rId16"/>
    <p:sldId id="291" r:id="rId17"/>
    <p:sldId id="295" r:id="rId18"/>
    <p:sldId id="296" r:id="rId19"/>
    <p:sldId id="277" r:id="rId20"/>
    <p:sldId id="276" r:id="rId21"/>
    <p:sldId id="265" r:id="rId22"/>
    <p:sldId id="288" r:id="rId23"/>
    <p:sldId id="266" r:id="rId24"/>
    <p:sldId id="311" r:id="rId25"/>
    <p:sldId id="312" r:id="rId26"/>
    <p:sldId id="297" r:id="rId27"/>
    <p:sldId id="313" r:id="rId28"/>
    <p:sldId id="30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 snapToGrid="0">
      <p:cViewPr>
        <p:scale>
          <a:sx n="113" d="100"/>
          <a:sy n="113" d="100"/>
        </p:scale>
        <p:origin x="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6241F-0B04-ED49-8C95-1B9A128FB1FD}" type="datetimeFigureOut">
              <a:rPr kumimoji="1" lang="zh-TW" altLang="en-US" smtClean="0"/>
              <a:t>2019/1/29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7B595-C0E9-7448-9D1C-B36742585F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0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B595-C0E9-7448-9D1C-B36742585F6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8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F579-BE48-43E6-A37A-38624B743BA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15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F579-BE48-43E6-A37A-38624B743BA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82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給不同</a:t>
            </a:r>
            <a:r>
              <a:rPr lang="en-US" altLang="zh-TW" dirty="0" smtClean="0"/>
              <a:t>resolution query </a:t>
            </a:r>
            <a:r>
              <a:rPr lang="zh-TW" altLang="en-US" dirty="0" smtClean="0"/>
              <a:t>希望取到相近 甚至幾乎一樣的</a:t>
            </a:r>
            <a:r>
              <a:rPr lang="en-US" altLang="zh-TW" dirty="0" smtClean="0"/>
              <a:t>feature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F579-BE48-43E6-A37A-38624B743BA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55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B595-C0E9-7448-9D1C-B36742585F6B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46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947F-4ADF-A743-98EC-E73783A95B9F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7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A14-ECB5-2643-ACE3-D75227670FCD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2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19CD-1F6E-FA4E-9767-469B88DB4C55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0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037-488D-C74A-AF7D-620F3EDA77BF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08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7CC-A163-724D-806C-41F27DB8A9A3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C68A-518C-4C4C-B3EE-ABEB2B6C45AA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96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C5543-0D5D-EC4B-AB96-08162E5DDF54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31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01DC-7BDF-F34E-8561-B4B720270A4C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45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9927-B228-6B49-BA12-935EA8D7BD92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59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6B78-F0A4-B24C-A067-4E425E9B9F21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5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AD0-595A-874A-90AE-E50E9A584BBC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6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04DA-32C4-5B46-A5B6-5F893F1903AA}" type="datetime1">
              <a:rPr lang="zh-TW" altLang="en-US" smtClean="0"/>
              <a:t>2019/1/29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6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2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eg"/><Relationship Id="rId8" Type="http://schemas.microsoft.com/office/2007/relationships/hdphoto" Target="../media/hdphoto2.wdp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eg"/><Relationship Id="rId8" Type="http://schemas.microsoft.com/office/2007/relationships/hdphoto" Target="../media/hdphoto2.wdp"/><Relationship Id="rId9" Type="http://schemas.openxmlformats.org/officeDocument/2006/relationships/image" Target="../media/image31.png"/><Relationship Id="rId10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34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51.png"/><Relationship Id="rId16" Type="http://schemas.openxmlformats.org/officeDocument/2006/relationships/image" Target="../media/image48.png"/><Relationship Id="rId1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eg"/><Relationship Id="rId8" Type="http://schemas.microsoft.com/office/2007/relationships/hdphoto" Target="../media/hdphoto2.wdp"/><Relationship Id="rId9" Type="http://schemas.openxmlformats.org/officeDocument/2006/relationships/image" Target="../media/image31.png"/><Relationship Id="rId10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3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590.png"/><Relationship Id="rId16" Type="http://schemas.openxmlformats.org/officeDocument/2006/relationships/image" Target="../media/image510.png"/><Relationship Id="rId17" Type="http://schemas.openxmlformats.org/officeDocument/2006/relationships/image" Target="../media/image48.png"/><Relationship Id="rId18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eg"/><Relationship Id="rId7" Type="http://schemas.microsoft.com/office/2007/relationships/hdphoto" Target="../media/hdphoto2.wdp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70.pn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20" Type="http://schemas.openxmlformats.org/officeDocument/2006/relationships/image" Target="../media/image20.png"/><Relationship Id="rId10" Type="http://schemas.openxmlformats.org/officeDocument/2006/relationships/image" Target="../media/image43.jpeg"/><Relationship Id="rId11" Type="http://schemas.microsoft.com/office/2007/relationships/hdphoto" Target="../media/hdphoto4.wdp"/><Relationship Id="rId12" Type="http://schemas.openxmlformats.org/officeDocument/2006/relationships/image" Target="../media/image44.jpeg"/><Relationship Id="rId13" Type="http://schemas.microsoft.com/office/2007/relationships/hdphoto" Target="../media/hdphoto5.wdp"/><Relationship Id="rId14" Type="http://schemas.openxmlformats.org/officeDocument/2006/relationships/image" Target="../media/image45.jpeg"/><Relationship Id="rId15" Type="http://schemas.microsoft.com/office/2007/relationships/hdphoto" Target="../media/hdphoto6.wdp"/><Relationship Id="rId16" Type="http://schemas.openxmlformats.org/officeDocument/2006/relationships/image" Target="../media/image46.jpeg"/><Relationship Id="rId17" Type="http://schemas.microsoft.com/office/2007/relationships/hdphoto" Target="../media/hdphoto7.wdp"/><Relationship Id="rId18" Type="http://schemas.openxmlformats.org/officeDocument/2006/relationships/image" Target="../media/image47.jpeg"/><Relationship Id="rId1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eg"/><Relationship Id="rId6" Type="http://schemas.microsoft.com/office/2007/relationships/hdphoto" Target="../media/hdphoto1.wdp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18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578" y="836195"/>
            <a:ext cx="12083520" cy="1271846"/>
          </a:xfrm>
        </p:spPr>
        <p:txBody>
          <a:bodyPr>
            <a:noAutofit/>
          </a:bodyPr>
          <a:lstStyle/>
          <a:p>
            <a:r>
              <a:rPr lang="en-US" altLang="zh-TW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Resolution-Invariant Deep Representations for Person Re-Identification</a:t>
            </a:r>
            <a:endParaRPr lang="zh-TW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ãaaai logo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585" y="40774"/>
            <a:ext cx="1106938" cy="7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æ°å86å¹´ç³è«æåæ¨ç« çæ ¡å¾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51" y="4756110"/>
            <a:ext cx="1388708" cy="13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1600/1*UlS6RoIzuNNnItZsMY860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48" y="4963568"/>
            <a:ext cx="2219463" cy="9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97085" y="2810788"/>
            <a:ext cx="29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Yun-Chun Chen</a:t>
            </a:r>
            <a:r>
              <a:rPr lang="en-US" altLang="zh-TW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26215" y="2810788"/>
            <a:ext cx="21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Yu-</a:t>
            </a:r>
            <a:r>
              <a:rPr lang="en-US" altLang="zh-TW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Jhe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en-US" altLang="zh-TW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1,2*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57049" y="2810788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Xiaofei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Du</a:t>
            </a:r>
            <a:r>
              <a:rPr lang="en-US" altLang="zh-TW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63554" y="2796927"/>
            <a:ext cx="4242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Yu-Chiang Frank Wang</a:t>
            </a:r>
            <a:r>
              <a:rPr lang="en-US" altLang="zh-TW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9033" y="4037052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National Taiwan University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751114" y="4037052"/>
            <a:ext cx="3478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Umbo Computer Vision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93" y="413616"/>
            <a:ext cx="2874925" cy="11149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93" y="566016"/>
            <a:ext cx="2874925" cy="11149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93" y="718416"/>
            <a:ext cx="2874925" cy="11149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10" y="4954760"/>
            <a:ext cx="2557071" cy="99140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48980" y="4037052"/>
            <a:ext cx="2299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NTU AI Center</a:t>
            </a:r>
          </a:p>
        </p:txBody>
      </p:sp>
    </p:spTree>
    <p:extLst>
      <p:ext uri="{BB962C8B-B14F-4D97-AF65-F5344CB8AC3E}">
        <p14:creationId xmlns:p14="http://schemas.microsoft.com/office/powerpoint/2010/main" val="1482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047483" y="3544794"/>
            <a:ext cx="1747488" cy="1540042"/>
            <a:chOff x="5363261" y="2393873"/>
            <a:chExt cx="1176043" cy="1540042"/>
          </a:xfrm>
        </p:grpSpPr>
        <p:sp>
          <p:nvSpPr>
            <p:cNvPr id="5" name="梯形 11"/>
            <p:cNvSpPr/>
            <p:nvPr/>
          </p:nvSpPr>
          <p:spPr>
            <a:xfrm rot="5400000">
              <a:off x="5181262" y="2575872"/>
              <a:ext cx="1540042" cy="1176043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551062" y="2972834"/>
              <a:ext cx="766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弧形接點 28"/>
          <p:cNvCxnSpPr>
            <a:endCxn id="5" idx="2"/>
          </p:cNvCxnSpPr>
          <p:nvPr/>
        </p:nvCxnSpPr>
        <p:spPr>
          <a:xfrm>
            <a:off x="2564141" y="3026925"/>
            <a:ext cx="1483343" cy="1287890"/>
          </a:xfrm>
          <a:prstGeom prst="curvedConnector3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弧形接點 29"/>
          <p:cNvCxnSpPr>
            <a:endCxn id="5" idx="2"/>
          </p:cNvCxnSpPr>
          <p:nvPr/>
        </p:nvCxnSpPr>
        <p:spPr>
          <a:xfrm flipV="1">
            <a:off x="2485157" y="4314815"/>
            <a:ext cx="1562327" cy="109331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30"/>
          <p:cNvCxnSpPr>
            <a:stCxn id="5" idx="0"/>
            <a:endCxn id="18" idx="2"/>
          </p:cNvCxnSpPr>
          <p:nvPr/>
        </p:nvCxnSpPr>
        <p:spPr>
          <a:xfrm>
            <a:off x="5794972" y="4314815"/>
            <a:ext cx="949204" cy="899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8610600" y="3695137"/>
            <a:ext cx="2426985" cy="1038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54960" y="3952868"/>
            <a:ext cx="155638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Gallery</a:t>
            </a:r>
            <a:endParaRPr kumimoji="1" lang="zh-TW" alt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13" name="弧形接點 183"/>
          <p:cNvCxnSpPr>
            <a:stCxn id="18" idx="4"/>
            <a:endCxn id="11" idx="4"/>
          </p:cNvCxnSpPr>
          <p:nvPr/>
        </p:nvCxnSpPr>
        <p:spPr>
          <a:xfrm>
            <a:off x="6922580" y="4323810"/>
            <a:ext cx="2901513" cy="410009"/>
          </a:xfrm>
          <a:prstGeom prst="curvedConnector4">
            <a:avLst>
              <a:gd name="adj1" fmla="val 28064"/>
              <a:gd name="adj2" fmla="val 155755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769302" y="1711136"/>
            <a:ext cx="11812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Query</a:t>
            </a:r>
            <a:endParaRPr kumimoji="1" lang="zh-TW" alt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8" name="立方體 17"/>
          <p:cNvSpPr/>
          <p:nvPr/>
        </p:nvSpPr>
        <p:spPr>
          <a:xfrm>
            <a:off x="6744176" y="3496434"/>
            <a:ext cx="237872" cy="1595284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線單箭頭接點 30"/>
          <p:cNvCxnSpPr>
            <a:endCxn id="5" idx="2"/>
          </p:cNvCxnSpPr>
          <p:nvPr/>
        </p:nvCxnSpPr>
        <p:spPr>
          <a:xfrm>
            <a:off x="2504339" y="4314815"/>
            <a:ext cx="1543145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32" y="2456234"/>
            <a:ext cx="570690" cy="11413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70" y="3819884"/>
            <a:ext cx="444957" cy="88991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617" y="5097942"/>
            <a:ext cx="337181" cy="67436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6120046" y="2673952"/>
            <a:ext cx="1454046" cy="309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538297" y="2058109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Resolution-Invariant </a:t>
            </a:r>
            <a:r>
              <a:rPr lang="en-US" altLang="zh-TW" sz="2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Representations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Our Motivation: Resolution-Invariant Representations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2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8" grpId="0" animBg="1"/>
      <p:bldP spid="10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33338" y="2000251"/>
            <a:ext cx="12192000" cy="1647825"/>
          </a:xfrm>
        </p:spPr>
        <p:txBody>
          <a:bodyPr>
            <a:normAutofit/>
          </a:bodyPr>
          <a:lstStyle/>
          <a:p>
            <a:pPr algn="ctr"/>
            <a:r>
              <a:rPr lang="en-US" altLang="zh-TW" sz="38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3800" b="1" dirty="0">
                <a:latin typeface="Arial" charset="0"/>
                <a:ea typeface="Arial" charset="0"/>
                <a:cs typeface="Arial" charset="0"/>
              </a:rPr>
              <a:t>esolution </a:t>
            </a:r>
            <a:r>
              <a:rPr lang="en-US" altLang="zh-TW" sz="3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zh-TW" sz="3800" b="1" dirty="0" smtClean="0">
                <a:latin typeface="Arial" charset="0"/>
                <a:ea typeface="Arial" charset="0"/>
                <a:cs typeface="Arial" charset="0"/>
              </a:rPr>
              <a:t>daptation and re-</a:t>
            </a:r>
            <a:r>
              <a:rPr lang="en-US" altLang="zh-TW" sz="3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zh-TW" sz="3800" b="1" dirty="0" smtClean="0">
                <a:latin typeface="Arial" charset="0"/>
                <a:ea typeface="Arial" charset="0"/>
                <a:cs typeface="Arial" charset="0"/>
              </a:rPr>
              <a:t>dentification </a:t>
            </a:r>
            <a:r>
              <a:rPr lang="en-US" altLang="zh-TW" sz="3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TW" sz="3800" b="1" dirty="0" smtClean="0">
                <a:latin typeface="Arial" charset="0"/>
                <a:ea typeface="Arial" charset="0"/>
                <a:cs typeface="Arial" charset="0"/>
              </a:rPr>
              <a:t>etwork</a:t>
            </a:r>
            <a:endParaRPr kumimoji="1" lang="zh-TW" altLang="en-US" sz="3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839889" y="3648076"/>
            <a:ext cx="2445545" cy="120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RAIN</a:t>
            </a:r>
            <a:endParaRPr kumimoji="1" lang="zh-TW" altLang="en-US" sz="6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圓角矩形 97"/>
          <p:cNvSpPr/>
          <p:nvPr/>
        </p:nvSpPr>
        <p:spPr>
          <a:xfrm>
            <a:off x="3153788" y="4229629"/>
            <a:ext cx="3610798" cy="19948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>
            <a:off x="2916446" y="1393413"/>
            <a:ext cx="3849229" cy="26516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Cube 80"/>
          <p:cNvSpPr>
            <a:spLocks/>
          </p:cNvSpPr>
          <p:nvPr/>
        </p:nvSpPr>
        <p:spPr>
          <a:xfrm>
            <a:off x="3182431" y="2230169"/>
            <a:ext cx="581060" cy="1185589"/>
          </a:xfrm>
          <a:prstGeom prst="cube">
            <a:avLst>
              <a:gd name="adj" fmla="val 8066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80"/>
          <p:cNvSpPr>
            <a:spLocks/>
          </p:cNvSpPr>
          <p:nvPr/>
        </p:nvSpPr>
        <p:spPr>
          <a:xfrm>
            <a:off x="3410406" y="2379123"/>
            <a:ext cx="542353" cy="912226"/>
          </a:xfrm>
          <a:prstGeom prst="cube">
            <a:avLst>
              <a:gd name="adj" fmla="val 671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82"/>
          <p:cNvSpPr/>
          <p:nvPr/>
        </p:nvSpPr>
        <p:spPr>
          <a:xfrm>
            <a:off x="3715274" y="2547530"/>
            <a:ext cx="536297" cy="620290"/>
          </a:xfrm>
          <a:prstGeom prst="cube">
            <a:avLst>
              <a:gd name="adj" fmla="val 484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Cube 82"/>
          <p:cNvSpPr/>
          <p:nvPr/>
        </p:nvSpPr>
        <p:spPr>
          <a:xfrm>
            <a:off x="4067461" y="2621666"/>
            <a:ext cx="627723" cy="472017"/>
          </a:xfrm>
          <a:prstGeom prst="cube">
            <a:avLst>
              <a:gd name="adj" fmla="val 348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圓角矩形 103"/>
          <p:cNvSpPr/>
          <p:nvPr/>
        </p:nvSpPr>
        <p:spPr>
          <a:xfrm>
            <a:off x="1114260" y="1591470"/>
            <a:ext cx="1242487" cy="1202563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51184" y="1664080"/>
                <a:ext cx="751844" cy="26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84" y="1664080"/>
                <a:ext cx="751844" cy="267344"/>
              </a:xfrm>
              <a:prstGeom prst="rect">
                <a:avLst/>
              </a:prstGeom>
              <a:blipFill rotWithShape="0">
                <a:blip r:embed="rId2"/>
                <a:stretch>
                  <a:fillRect l="-17073" t="-131818" r="-3252" b="-206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圓角矩形 105"/>
          <p:cNvSpPr/>
          <p:nvPr/>
        </p:nvSpPr>
        <p:spPr>
          <a:xfrm>
            <a:off x="1112046" y="2899521"/>
            <a:ext cx="1243259" cy="122053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1351184" y="2960584"/>
                <a:ext cx="675107" cy="26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LR: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84" y="2960584"/>
                <a:ext cx="675107" cy="267344"/>
              </a:xfrm>
              <a:prstGeom prst="rect">
                <a:avLst/>
              </a:prstGeom>
              <a:blipFill rotWithShape="0">
                <a:blip r:embed="rId3"/>
                <a:stretch>
                  <a:fillRect l="-20000" t="-131818" r="-6364" b="-206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2501323" y="1331294"/>
            <a:ext cx="435919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Cross-Resolution Feature 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Extractor</a:t>
            </a:r>
            <a:r>
              <a:rPr kumimoji="1" lang="zh-TW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TW" sz="2000" dirty="0">
                <a:latin typeface="Cambria Math" charset="0"/>
                <a:ea typeface="Cambria Math" charset="0"/>
                <a:cs typeface="Cambria Math" charset="0"/>
              </a:rPr>
              <a:t>F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1115674" y="4585950"/>
            <a:ext cx="1242487" cy="132602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1351184" y="4658559"/>
                <a:ext cx="724099" cy="26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84" y="4658559"/>
                <a:ext cx="724099" cy="267344"/>
              </a:xfrm>
              <a:prstGeom prst="rect">
                <a:avLst/>
              </a:prstGeom>
              <a:blipFill rotWithShape="0">
                <a:blip r:embed="rId4"/>
                <a:stretch>
                  <a:fillRect l="-19492" t="-129545" r="-5932" b="-206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箭頭接點 117"/>
          <p:cNvCxnSpPr>
            <a:stCxn id="115" idx="0"/>
            <a:endCxn id="107" idx="2"/>
          </p:cNvCxnSpPr>
          <p:nvPr/>
        </p:nvCxnSpPr>
        <p:spPr>
          <a:xfrm>
            <a:off x="1712117" y="3263305"/>
            <a:ext cx="21559" cy="85675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圖片 1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00" y="1947248"/>
            <a:ext cx="490234" cy="7817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13" name="圖片 1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00" y="4984962"/>
            <a:ext cx="490234" cy="7817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14" name="圖片 1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00" y="3263305"/>
            <a:ext cx="490234" cy="7817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15" name="矩形 114"/>
          <p:cNvSpPr/>
          <p:nvPr/>
        </p:nvSpPr>
        <p:spPr>
          <a:xfrm>
            <a:off x="3088727" y="1956616"/>
            <a:ext cx="278030" cy="242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3110466" y="2141592"/>
            <a:ext cx="278030" cy="242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向右箭號 116"/>
          <p:cNvSpPr/>
          <p:nvPr/>
        </p:nvSpPr>
        <p:spPr>
          <a:xfrm rot="2241596">
            <a:off x="2388975" y="2427030"/>
            <a:ext cx="559729" cy="21297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向右箭號 117"/>
          <p:cNvSpPr/>
          <p:nvPr/>
        </p:nvSpPr>
        <p:spPr>
          <a:xfrm rot="19556244">
            <a:off x="2395444" y="3261553"/>
            <a:ext cx="549968" cy="19498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Cube 82"/>
          <p:cNvSpPr/>
          <p:nvPr/>
        </p:nvSpPr>
        <p:spPr>
          <a:xfrm>
            <a:off x="3575988" y="4720970"/>
            <a:ext cx="627723" cy="472017"/>
          </a:xfrm>
          <a:prstGeom prst="cube">
            <a:avLst>
              <a:gd name="adj" fmla="val 3489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Cube 82"/>
          <p:cNvSpPr/>
          <p:nvPr/>
        </p:nvSpPr>
        <p:spPr>
          <a:xfrm>
            <a:off x="3564381" y="5322491"/>
            <a:ext cx="627723" cy="472017"/>
          </a:xfrm>
          <a:prstGeom prst="cube">
            <a:avLst>
              <a:gd name="adj" fmla="val 3489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圓角矩形 147"/>
          <p:cNvSpPr/>
          <p:nvPr/>
        </p:nvSpPr>
        <p:spPr>
          <a:xfrm>
            <a:off x="3373636" y="4559792"/>
            <a:ext cx="980738" cy="146534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/>
              <p:cNvSpPr txBox="1"/>
              <p:nvPr/>
            </p:nvSpPr>
            <p:spPr>
              <a:xfrm>
                <a:off x="3582522" y="4871727"/>
                <a:ext cx="421226" cy="300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  <a:cs typeface="Times New Roman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0" name="文字方塊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522" y="4871727"/>
                <a:ext cx="421226" cy="300948"/>
              </a:xfrm>
              <a:prstGeom prst="rect">
                <a:avLst/>
              </a:prstGeom>
              <a:blipFill rotWithShape="0">
                <a:blip r:embed="rId9"/>
                <a:stretch>
                  <a:fillRect l="-4348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582522" y="5483220"/>
                <a:ext cx="392863" cy="300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  <a:cs typeface="Times New Roman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522" y="5483220"/>
                <a:ext cx="392863" cy="300948"/>
              </a:xfrm>
              <a:prstGeom prst="rect">
                <a:avLst/>
              </a:prstGeom>
              <a:blipFill rotWithShape="0">
                <a:blip r:embed="rId10"/>
                <a:stretch>
                  <a:fillRect l="-4688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圓角矩形 156"/>
          <p:cNvSpPr/>
          <p:nvPr/>
        </p:nvSpPr>
        <p:spPr>
          <a:xfrm>
            <a:off x="5758262" y="5721180"/>
            <a:ext cx="823717" cy="40491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/>
              <p:cNvSpPr/>
              <p:nvPr/>
            </p:nvSpPr>
            <p:spPr>
              <a:xfrm>
                <a:off x="5815914" y="5717459"/>
                <a:ext cx="664152" cy="289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𝒂𝒅𝒗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8" name="矩形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914" y="5717459"/>
                <a:ext cx="664152" cy="289623"/>
              </a:xfrm>
              <a:prstGeom prst="rect">
                <a:avLst/>
              </a:prstGeom>
              <a:blipFill rotWithShape="0">
                <a:blip r:embed="rId11"/>
                <a:stretch>
                  <a:fillRect r="-917" b="-44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線箭頭接點 154"/>
          <p:cNvCxnSpPr/>
          <p:nvPr/>
        </p:nvCxnSpPr>
        <p:spPr>
          <a:xfrm>
            <a:off x="4354374" y="5239513"/>
            <a:ext cx="470527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不規則四邊形 54"/>
          <p:cNvSpPr/>
          <p:nvPr/>
        </p:nvSpPr>
        <p:spPr>
          <a:xfrm rot="5400000">
            <a:off x="4895519" y="4782255"/>
            <a:ext cx="817282" cy="958520"/>
          </a:xfrm>
          <a:prstGeom prst="trapezoid">
            <a:avLst>
              <a:gd name="adj" fmla="val 243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/>
              <p:cNvSpPr txBox="1"/>
              <p:nvPr/>
            </p:nvSpPr>
            <p:spPr>
              <a:xfrm>
                <a:off x="5031750" y="5011520"/>
                <a:ext cx="434190" cy="3557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1" name="文字方塊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750" y="5011520"/>
                <a:ext cx="434190" cy="355717"/>
              </a:xfrm>
              <a:prstGeom prst="rect">
                <a:avLst/>
              </a:prstGeom>
              <a:blipFill rotWithShape="0">
                <a:blip r:embed="rId12"/>
                <a:stretch>
                  <a:fillRect l="-2778" r="-6944" b="-551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肘形接點 161"/>
          <p:cNvCxnSpPr/>
          <p:nvPr/>
        </p:nvCxnSpPr>
        <p:spPr>
          <a:xfrm>
            <a:off x="5783421" y="5261516"/>
            <a:ext cx="423500" cy="45838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/>
          <p:cNvSpPr txBox="1"/>
          <p:nvPr/>
        </p:nvSpPr>
        <p:spPr>
          <a:xfrm>
            <a:off x="934789" y="4168336"/>
            <a:ext cx="15058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atin typeface="Times New Roman" charset="0"/>
                <a:ea typeface="Times New Roman" charset="0"/>
                <a:cs typeface="Times New Roman" charset="0"/>
              </a:rPr>
              <a:t>Down-sample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4" name="肘形接點 163"/>
          <p:cNvCxnSpPr/>
          <p:nvPr/>
        </p:nvCxnSpPr>
        <p:spPr>
          <a:xfrm flipH="1">
            <a:off x="3153788" y="3142223"/>
            <a:ext cx="3094565" cy="2084843"/>
          </a:xfrm>
          <a:prstGeom prst="bentConnector5">
            <a:avLst>
              <a:gd name="adj1" fmla="val -64747"/>
              <a:gd name="adj2" fmla="val 47399"/>
              <a:gd name="adj3" fmla="val 114021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字方塊 164"/>
          <p:cNvSpPr txBox="1"/>
          <p:nvPr/>
        </p:nvSpPr>
        <p:spPr>
          <a:xfrm>
            <a:off x="7180798" y="3560382"/>
            <a:ext cx="3945587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Resolution</a:t>
            </a:r>
            <a:r>
              <a:rPr kumimoji="1" lang="zh-TW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Adversarial </a:t>
            </a:r>
          </a:p>
          <a:p>
            <a:pPr algn="ctr"/>
            <a:r>
              <a:rPr kumimoji="1"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TW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6" name="Cube 82"/>
          <p:cNvSpPr/>
          <p:nvPr/>
        </p:nvSpPr>
        <p:spPr>
          <a:xfrm>
            <a:off x="5535692" y="2686672"/>
            <a:ext cx="627723" cy="472017"/>
          </a:xfrm>
          <a:prstGeom prst="cube">
            <a:avLst>
              <a:gd name="adj" fmla="val 3489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圓角矩形 166"/>
          <p:cNvSpPr/>
          <p:nvPr/>
        </p:nvSpPr>
        <p:spPr>
          <a:xfrm>
            <a:off x="5409447" y="2335839"/>
            <a:ext cx="838480" cy="122626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向右箭號 167"/>
          <p:cNvSpPr/>
          <p:nvPr/>
        </p:nvSpPr>
        <p:spPr>
          <a:xfrm>
            <a:off x="4821429" y="2801610"/>
            <a:ext cx="508235" cy="18259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5982748" y="3104283"/>
            <a:ext cx="231806" cy="242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6016547" y="3021049"/>
            <a:ext cx="231806" cy="242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/>
              <p:cNvSpPr txBox="1"/>
              <p:nvPr/>
            </p:nvSpPr>
            <p:spPr>
              <a:xfrm>
                <a:off x="5612089" y="2839386"/>
                <a:ext cx="299366" cy="26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1" name="文字方塊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089" y="2839386"/>
                <a:ext cx="299366" cy="267344"/>
              </a:xfrm>
              <a:prstGeom prst="rect">
                <a:avLst/>
              </a:prstGeom>
              <a:blipFill rotWithShape="0">
                <a:blip r:embed="rId13"/>
                <a:stretch>
                  <a:fillRect l="-6122" r="-10204" b="-56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文字方塊 172"/>
          <p:cNvSpPr txBox="1"/>
          <p:nvPr/>
        </p:nvSpPr>
        <p:spPr>
          <a:xfrm>
            <a:off x="4894362" y="4307074"/>
            <a:ext cx="203418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smtClean="0">
                <a:latin typeface="Times New Roman" charset="0"/>
                <a:ea typeface="Times New Roman" charset="0"/>
                <a:cs typeface="Times New Roman" charset="0"/>
              </a:rPr>
              <a:t>Discriminator (</a:t>
            </a:r>
            <a:r>
              <a:rPr kumimoji="1" lang="en-US" altLang="zh-TW" sz="200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6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Resolution </a:t>
            </a:r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Adaptation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6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/>
      <p:bldP spid="108" grpId="0" animBg="1"/>
      <p:bldP spid="109" grpId="0" animBg="1"/>
      <p:bldP spid="110" grpId="0"/>
      <p:bldP spid="117" grpId="0" animBg="1"/>
      <p:bldP spid="118" grpId="0" animBg="1"/>
      <p:bldP spid="119" grpId="0" animBg="1"/>
      <p:bldP spid="120" grpId="0" animBg="1"/>
      <p:bldP spid="148" grpId="0" animBg="1"/>
      <p:bldP spid="150" grpId="0"/>
      <p:bldP spid="151" grpId="0"/>
      <p:bldP spid="157" grpId="0" animBg="1"/>
      <p:bldP spid="158" grpId="0"/>
      <p:bldP spid="160" grpId="0" animBg="1"/>
      <p:bldP spid="161" grpId="0"/>
      <p:bldP spid="163" grpId="0" animBg="1"/>
      <p:bldP spid="165" grpId="0" animBg="1"/>
      <p:bldP spid="166" grpId="0" animBg="1"/>
      <p:bldP spid="167" grpId="0" animBg="1"/>
      <p:bldP spid="168" grpId="0" animBg="1"/>
      <p:bldP spid="171" grpId="0"/>
      <p:bldP spid="1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522636" y="1241490"/>
            <a:ext cx="5493149" cy="28103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392524" y="4245793"/>
            <a:ext cx="3645700" cy="20967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152888" y="1264738"/>
            <a:ext cx="3886435" cy="278707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Cube 80"/>
          <p:cNvSpPr>
            <a:spLocks/>
          </p:cNvSpPr>
          <p:nvPr/>
        </p:nvSpPr>
        <p:spPr>
          <a:xfrm>
            <a:off x="2421444" y="2144225"/>
            <a:ext cx="586677" cy="1246135"/>
          </a:xfrm>
          <a:prstGeom prst="cube">
            <a:avLst>
              <a:gd name="adj" fmla="val 8066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80"/>
          <p:cNvSpPr>
            <a:spLocks/>
          </p:cNvSpPr>
          <p:nvPr/>
        </p:nvSpPr>
        <p:spPr>
          <a:xfrm>
            <a:off x="2651622" y="2300785"/>
            <a:ext cx="547595" cy="958811"/>
          </a:xfrm>
          <a:prstGeom prst="cube">
            <a:avLst>
              <a:gd name="adj" fmla="val 671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2"/>
          <p:cNvSpPr/>
          <p:nvPr/>
        </p:nvSpPr>
        <p:spPr>
          <a:xfrm>
            <a:off x="2959437" y="2477793"/>
            <a:ext cx="541481" cy="651967"/>
          </a:xfrm>
          <a:prstGeom prst="cube">
            <a:avLst>
              <a:gd name="adj" fmla="val 484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82"/>
          <p:cNvSpPr/>
          <p:nvPr/>
        </p:nvSpPr>
        <p:spPr>
          <a:xfrm>
            <a:off x="3315028" y="2555715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333282" y="1472909"/>
            <a:ext cx="1254497" cy="1263975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72496" y="1549226"/>
                <a:ext cx="759112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6" y="1549226"/>
                <a:ext cx="759112" cy="280997"/>
              </a:xfrm>
              <a:prstGeom prst="rect">
                <a:avLst/>
              </a:prstGeom>
              <a:blipFill rotWithShape="0">
                <a:blip r:embed="rId2"/>
                <a:stretch>
                  <a:fillRect l="-15323" t="-126087" r="-4032" b="-19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圓角矩形 12"/>
          <p:cNvSpPr/>
          <p:nvPr/>
        </p:nvSpPr>
        <p:spPr>
          <a:xfrm>
            <a:off x="331046" y="2847759"/>
            <a:ext cx="1255276" cy="128286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72496" y="2911941"/>
                <a:ext cx="681632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LR: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6" y="2911941"/>
                <a:ext cx="681632" cy="280997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26087" r="-5357" b="-19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圓角矩形 15"/>
          <p:cNvSpPr/>
          <p:nvPr/>
        </p:nvSpPr>
        <p:spPr>
          <a:xfrm>
            <a:off x="334709" y="4620311"/>
            <a:ext cx="1254497" cy="139373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2496" y="4696628"/>
                <a:ext cx="731098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6" y="4696628"/>
                <a:ext cx="731098" cy="280997"/>
              </a:xfrm>
              <a:prstGeom prst="rect">
                <a:avLst/>
              </a:prstGeom>
              <a:blipFill rotWithShape="0">
                <a:blip r:embed="rId4"/>
                <a:stretch>
                  <a:fillRect l="-18333" t="-121277" r="-5000" b="-1893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17"/>
          <p:cNvCxnSpPr>
            <a:stCxn id="21" idx="0"/>
            <a:endCxn id="13" idx="2"/>
          </p:cNvCxnSpPr>
          <p:nvPr/>
        </p:nvCxnSpPr>
        <p:spPr>
          <a:xfrm>
            <a:off x="936917" y="3230121"/>
            <a:ext cx="21767" cy="90050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1" y="1846856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1" y="5039700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1" y="3230121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2" name="矩形 21"/>
          <p:cNvSpPr/>
          <p:nvPr/>
        </p:nvSpPr>
        <p:spPr>
          <a:xfrm>
            <a:off x="2326834" y="1856702"/>
            <a:ext cx="280717" cy="254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348783" y="2051125"/>
            <a:ext cx="280717" cy="254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2241596">
            <a:off x="1620318" y="2351139"/>
            <a:ext cx="565139" cy="22384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9556244">
            <a:off x="1626850" y="3228279"/>
            <a:ext cx="555284" cy="2049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Cube 82"/>
          <p:cNvSpPr/>
          <p:nvPr/>
        </p:nvSpPr>
        <p:spPr>
          <a:xfrm>
            <a:off x="2818805" y="4762226"/>
            <a:ext cx="633790" cy="496122"/>
          </a:xfrm>
          <a:prstGeom prst="cube">
            <a:avLst>
              <a:gd name="adj" fmla="val 3489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ube 82"/>
          <p:cNvSpPr/>
          <p:nvPr/>
        </p:nvSpPr>
        <p:spPr>
          <a:xfrm>
            <a:off x="2807086" y="5394466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be 82"/>
          <p:cNvSpPr/>
          <p:nvPr/>
        </p:nvSpPr>
        <p:spPr>
          <a:xfrm>
            <a:off x="7391712" y="2457302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82"/>
          <p:cNvSpPr/>
          <p:nvPr/>
        </p:nvSpPr>
        <p:spPr>
          <a:xfrm>
            <a:off x="7754760" y="2371226"/>
            <a:ext cx="541481" cy="651967"/>
          </a:xfrm>
          <a:prstGeom prst="cube">
            <a:avLst>
              <a:gd name="adj" fmla="val 484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ube 80"/>
          <p:cNvSpPr>
            <a:spLocks/>
          </p:cNvSpPr>
          <p:nvPr/>
        </p:nvSpPr>
        <p:spPr>
          <a:xfrm>
            <a:off x="8025501" y="2198844"/>
            <a:ext cx="547595" cy="958811"/>
          </a:xfrm>
          <a:prstGeom prst="cube">
            <a:avLst>
              <a:gd name="adj" fmla="val 671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ube 80"/>
          <p:cNvSpPr>
            <a:spLocks/>
          </p:cNvSpPr>
          <p:nvPr/>
        </p:nvSpPr>
        <p:spPr>
          <a:xfrm>
            <a:off x="8199015" y="2041216"/>
            <a:ext cx="586677" cy="1246135"/>
          </a:xfrm>
          <a:prstGeom prst="cube">
            <a:avLst>
              <a:gd name="adj" fmla="val 8066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247874" y="1215327"/>
            <a:ext cx="3136395" cy="42054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High-Resolution Decoder 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TW" sz="2000" dirty="0">
                <a:latin typeface="Cambria Math" charset="0"/>
                <a:ea typeface="Cambria Math" charset="0"/>
                <a:cs typeface="Cambria Math" charset="0"/>
              </a:rPr>
              <a:t>G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9435002" y="1375471"/>
            <a:ext cx="1151216" cy="1263975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9666174" y="1426022"/>
                <a:ext cx="731097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174" y="1426022"/>
                <a:ext cx="731097" cy="280997"/>
              </a:xfrm>
              <a:prstGeom prst="rect">
                <a:avLst/>
              </a:prstGeom>
              <a:blipFill rotWithShape="0">
                <a:blip r:embed="rId9"/>
                <a:stretch>
                  <a:fillRect l="-18333" t="-126087" r="-5000" b="-19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33" y="1755229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6" name="圓角矩形 35"/>
          <p:cNvSpPr/>
          <p:nvPr/>
        </p:nvSpPr>
        <p:spPr>
          <a:xfrm>
            <a:off x="9451934" y="2694620"/>
            <a:ext cx="1151564" cy="126397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9586909" y="2745172"/>
                <a:ext cx="923492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→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909" y="2745172"/>
                <a:ext cx="923492" cy="280997"/>
              </a:xfrm>
              <a:prstGeom prst="rect">
                <a:avLst/>
              </a:prstGeom>
              <a:blipFill rotWithShape="0">
                <a:blip r:embed="rId10"/>
                <a:stretch>
                  <a:fillRect l="-17219" t="-123913" r="-5960" b="-195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圖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14" y="3078764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45" name="圓角矩形 44"/>
          <p:cNvSpPr/>
          <p:nvPr/>
        </p:nvSpPr>
        <p:spPr>
          <a:xfrm>
            <a:off x="10944326" y="1856371"/>
            <a:ext cx="831679" cy="44441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1024880" y="1860345"/>
                <a:ext cx="670572" cy="304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𝒓𝒆𝒄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4880" y="1860345"/>
                <a:ext cx="670572" cy="304414"/>
              </a:xfrm>
              <a:prstGeom prst="rect">
                <a:avLst/>
              </a:prstGeom>
              <a:blipFill rotWithShape="0">
                <a:blip r:embed="rId11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圓角矩形 51"/>
          <p:cNvSpPr/>
          <p:nvPr/>
        </p:nvSpPr>
        <p:spPr>
          <a:xfrm>
            <a:off x="10944326" y="3184132"/>
            <a:ext cx="831679" cy="44019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1024880" y="3188106"/>
                <a:ext cx="670572" cy="304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𝒓𝒆𝒄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4880" y="3188106"/>
                <a:ext cx="670572" cy="304414"/>
              </a:xfrm>
              <a:prstGeom prst="rect">
                <a:avLst/>
              </a:prstGeom>
              <a:blipFill rotWithShape="0">
                <a:blip r:embed="rId11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圓角矩形 54"/>
          <p:cNvSpPr/>
          <p:nvPr/>
        </p:nvSpPr>
        <p:spPr>
          <a:xfrm>
            <a:off x="2614497" y="4592817"/>
            <a:ext cx="990218" cy="1540177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825402" y="4902393"/>
                <a:ext cx="425298" cy="316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  <a:cs typeface="Times New Roman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02" y="4902393"/>
                <a:ext cx="425298" cy="316317"/>
              </a:xfrm>
              <a:prstGeom prst="rect">
                <a:avLst/>
              </a:prstGeom>
              <a:blipFill rotWithShape="0">
                <a:blip r:embed="rId12"/>
                <a:stretch>
                  <a:fillRect l="-4286" b="-44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2825402" y="5517682"/>
                <a:ext cx="407158" cy="415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  <a:cs typeface="Times New Roman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02" y="5517682"/>
                <a:ext cx="407158" cy="415755"/>
              </a:xfrm>
              <a:prstGeom prst="rect">
                <a:avLst/>
              </a:prstGeom>
              <a:blipFill rotWithShape="0">
                <a:blip r:embed="rId13"/>
                <a:stretch>
                  <a:fillRect l="-4478" b="-10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向右箭號 59"/>
          <p:cNvSpPr/>
          <p:nvPr/>
        </p:nvSpPr>
        <p:spPr>
          <a:xfrm rot="19768270">
            <a:off x="8855753" y="2323715"/>
            <a:ext cx="565139" cy="22384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向右箭號 60"/>
          <p:cNvSpPr/>
          <p:nvPr/>
        </p:nvSpPr>
        <p:spPr>
          <a:xfrm rot="1446558">
            <a:off x="8853161" y="2965269"/>
            <a:ext cx="555284" cy="2049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箭頭接點 154"/>
          <p:cNvCxnSpPr/>
          <p:nvPr/>
        </p:nvCxnSpPr>
        <p:spPr>
          <a:xfrm>
            <a:off x="10586218" y="2007459"/>
            <a:ext cx="358108" cy="126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154"/>
          <p:cNvCxnSpPr/>
          <p:nvPr/>
        </p:nvCxnSpPr>
        <p:spPr>
          <a:xfrm>
            <a:off x="10603498" y="3326608"/>
            <a:ext cx="3408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154"/>
          <p:cNvCxnSpPr/>
          <p:nvPr/>
        </p:nvCxnSpPr>
        <p:spPr>
          <a:xfrm>
            <a:off x="3604715" y="5307250"/>
            <a:ext cx="475075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不規則四邊形 54"/>
          <p:cNvSpPr/>
          <p:nvPr/>
        </p:nvSpPr>
        <p:spPr>
          <a:xfrm rot="5400000">
            <a:off x="4134172" y="4846483"/>
            <a:ext cx="859019" cy="967785"/>
          </a:xfrm>
          <a:prstGeom prst="trapezoid">
            <a:avLst>
              <a:gd name="adj" fmla="val 243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304681" y="5070755"/>
                <a:ext cx="438386" cy="373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681" y="5070755"/>
                <a:ext cx="438386" cy="373883"/>
              </a:xfrm>
              <a:prstGeom prst="rect">
                <a:avLst/>
              </a:prstGeom>
              <a:blipFill rotWithShape="0">
                <a:blip r:embed="rId14"/>
                <a:stretch>
                  <a:fillRect l="-2778" r="-6944" b="-4590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/>
          <p:cNvSpPr txBox="1"/>
          <p:nvPr/>
        </p:nvSpPr>
        <p:spPr>
          <a:xfrm>
            <a:off x="152076" y="4181370"/>
            <a:ext cx="1520435" cy="3881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atin typeface="Times New Roman" charset="0"/>
                <a:ea typeface="Times New Roman" charset="0"/>
                <a:cs typeface="Times New Roman" charset="0"/>
              </a:rPr>
              <a:t>Down-sample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肘形接點 70"/>
          <p:cNvCxnSpPr/>
          <p:nvPr/>
        </p:nvCxnSpPr>
        <p:spPr>
          <a:xfrm flipH="1">
            <a:off x="2392524" y="3170590"/>
            <a:ext cx="3124478" cy="2191311"/>
          </a:xfrm>
          <a:prstGeom prst="bentConnector5">
            <a:avLst>
              <a:gd name="adj1" fmla="val -21151"/>
              <a:gd name="adj2" fmla="val 47399"/>
              <a:gd name="adj3" fmla="val 114021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82"/>
          <p:cNvSpPr/>
          <p:nvPr/>
        </p:nvSpPr>
        <p:spPr>
          <a:xfrm>
            <a:off x="4797452" y="2624040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圓角矩形 73"/>
          <p:cNvSpPr/>
          <p:nvPr/>
        </p:nvSpPr>
        <p:spPr>
          <a:xfrm>
            <a:off x="4669986" y="2255291"/>
            <a:ext cx="846585" cy="128888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向右箭號 74"/>
          <p:cNvSpPr/>
          <p:nvPr/>
        </p:nvSpPr>
        <p:spPr>
          <a:xfrm>
            <a:off x="4076285" y="2744848"/>
            <a:ext cx="513148" cy="1919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248828" y="3062978"/>
            <a:ext cx="234047" cy="254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5282955" y="2975493"/>
            <a:ext cx="234047" cy="254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874587" y="2784554"/>
                <a:ext cx="302260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587" y="2784554"/>
                <a:ext cx="302260" cy="280997"/>
              </a:xfrm>
              <a:prstGeom prst="rect">
                <a:avLst/>
              </a:prstGeom>
              <a:blipFill rotWithShape="0">
                <a:blip r:embed="rId15"/>
                <a:stretch>
                  <a:fillRect l="-6122" r="-10204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線箭頭接點 78"/>
          <p:cNvCxnSpPr/>
          <p:nvPr/>
        </p:nvCxnSpPr>
        <p:spPr>
          <a:xfrm flipV="1">
            <a:off x="5531976" y="2687524"/>
            <a:ext cx="1827236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85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Preserving Image Representation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541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6" grpId="0" animBg="1"/>
      <p:bldP spid="37" grpId="0"/>
      <p:bldP spid="45" grpId="0" animBg="1"/>
      <p:bldP spid="46" grpId="0"/>
      <p:bldP spid="52" grpId="0" animBg="1"/>
      <p:bldP spid="53" grpId="0"/>
      <p:bldP spid="60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522636" y="1241490"/>
            <a:ext cx="5493149" cy="28103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392524" y="4245793"/>
            <a:ext cx="3645700" cy="20967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152888" y="1264738"/>
            <a:ext cx="3886435" cy="278707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Cube 80"/>
          <p:cNvSpPr>
            <a:spLocks/>
          </p:cNvSpPr>
          <p:nvPr/>
        </p:nvSpPr>
        <p:spPr>
          <a:xfrm>
            <a:off x="2421444" y="2144225"/>
            <a:ext cx="586677" cy="1246135"/>
          </a:xfrm>
          <a:prstGeom prst="cube">
            <a:avLst>
              <a:gd name="adj" fmla="val 8066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80"/>
          <p:cNvSpPr>
            <a:spLocks/>
          </p:cNvSpPr>
          <p:nvPr/>
        </p:nvSpPr>
        <p:spPr>
          <a:xfrm>
            <a:off x="2651622" y="2300785"/>
            <a:ext cx="547595" cy="958811"/>
          </a:xfrm>
          <a:prstGeom prst="cube">
            <a:avLst>
              <a:gd name="adj" fmla="val 671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2"/>
          <p:cNvSpPr/>
          <p:nvPr/>
        </p:nvSpPr>
        <p:spPr>
          <a:xfrm>
            <a:off x="2959437" y="2477793"/>
            <a:ext cx="541481" cy="651967"/>
          </a:xfrm>
          <a:prstGeom prst="cube">
            <a:avLst>
              <a:gd name="adj" fmla="val 484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82"/>
          <p:cNvSpPr/>
          <p:nvPr/>
        </p:nvSpPr>
        <p:spPr>
          <a:xfrm>
            <a:off x="3315028" y="2555715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333282" y="1472909"/>
            <a:ext cx="1254497" cy="1263975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72496" y="1549226"/>
                <a:ext cx="759112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6" y="1549226"/>
                <a:ext cx="759112" cy="280997"/>
              </a:xfrm>
              <a:prstGeom prst="rect">
                <a:avLst/>
              </a:prstGeom>
              <a:blipFill rotWithShape="0">
                <a:blip r:embed="rId2"/>
                <a:stretch>
                  <a:fillRect l="-15323" t="-126087" r="-4032" b="-19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圓角矩形 12"/>
          <p:cNvSpPr/>
          <p:nvPr/>
        </p:nvSpPr>
        <p:spPr>
          <a:xfrm>
            <a:off x="331046" y="2847759"/>
            <a:ext cx="1255276" cy="128286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72496" y="2911941"/>
                <a:ext cx="681632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LR: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6" y="2911941"/>
                <a:ext cx="681632" cy="280997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26087" r="-5357" b="-19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圓角矩形 15"/>
          <p:cNvSpPr/>
          <p:nvPr/>
        </p:nvSpPr>
        <p:spPr>
          <a:xfrm>
            <a:off x="334709" y="4620311"/>
            <a:ext cx="1254497" cy="139373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2496" y="4696628"/>
                <a:ext cx="731098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6" y="4696628"/>
                <a:ext cx="731098" cy="280997"/>
              </a:xfrm>
              <a:prstGeom prst="rect">
                <a:avLst/>
              </a:prstGeom>
              <a:blipFill rotWithShape="0">
                <a:blip r:embed="rId4"/>
                <a:stretch>
                  <a:fillRect l="-18333" t="-121277" r="-5000" b="-1893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17"/>
          <p:cNvCxnSpPr>
            <a:stCxn id="21" idx="0"/>
            <a:endCxn id="13" idx="2"/>
          </p:cNvCxnSpPr>
          <p:nvPr/>
        </p:nvCxnSpPr>
        <p:spPr>
          <a:xfrm>
            <a:off x="936917" y="3230121"/>
            <a:ext cx="21767" cy="90050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1" y="1846856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1" y="5039700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1" y="3230121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2" name="矩形 21"/>
          <p:cNvSpPr/>
          <p:nvPr/>
        </p:nvSpPr>
        <p:spPr>
          <a:xfrm>
            <a:off x="2326834" y="1856702"/>
            <a:ext cx="280717" cy="254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348783" y="2051125"/>
            <a:ext cx="280717" cy="254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2241596">
            <a:off x="1620318" y="2351139"/>
            <a:ext cx="565139" cy="22384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9556244">
            <a:off x="1626850" y="3228279"/>
            <a:ext cx="555284" cy="2049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Cube 82"/>
          <p:cNvSpPr/>
          <p:nvPr/>
        </p:nvSpPr>
        <p:spPr>
          <a:xfrm>
            <a:off x="2818805" y="4762226"/>
            <a:ext cx="633790" cy="496122"/>
          </a:xfrm>
          <a:prstGeom prst="cube">
            <a:avLst>
              <a:gd name="adj" fmla="val 3489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ube 82"/>
          <p:cNvSpPr/>
          <p:nvPr/>
        </p:nvSpPr>
        <p:spPr>
          <a:xfrm>
            <a:off x="2807086" y="5394466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be 82"/>
          <p:cNvSpPr/>
          <p:nvPr/>
        </p:nvSpPr>
        <p:spPr>
          <a:xfrm>
            <a:off x="7391712" y="2457302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82"/>
          <p:cNvSpPr/>
          <p:nvPr/>
        </p:nvSpPr>
        <p:spPr>
          <a:xfrm>
            <a:off x="7754760" y="2371226"/>
            <a:ext cx="541481" cy="651967"/>
          </a:xfrm>
          <a:prstGeom prst="cube">
            <a:avLst>
              <a:gd name="adj" fmla="val 484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ube 80"/>
          <p:cNvSpPr>
            <a:spLocks/>
          </p:cNvSpPr>
          <p:nvPr/>
        </p:nvSpPr>
        <p:spPr>
          <a:xfrm>
            <a:off x="8025501" y="2198844"/>
            <a:ext cx="547595" cy="958811"/>
          </a:xfrm>
          <a:prstGeom prst="cube">
            <a:avLst>
              <a:gd name="adj" fmla="val 671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ube 80"/>
          <p:cNvSpPr>
            <a:spLocks/>
          </p:cNvSpPr>
          <p:nvPr/>
        </p:nvSpPr>
        <p:spPr>
          <a:xfrm>
            <a:off x="8199015" y="2041216"/>
            <a:ext cx="586677" cy="1246135"/>
          </a:xfrm>
          <a:prstGeom prst="cube">
            <a:avLst>
              <a:gd name="adj" fmla="val 8066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圓角矩形 32"/>
          <p:cNvSpPr/>
          <p:nvPr/>
        </p:nvSpPr>
        <p:spPr>
          <a:xfrm>
            <a:off x="9435002" y="1375471"/>
            <a:ext cx="1151216" cy="1263975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9666174" y="1426022"/>
                <a:ext cx="731097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174" y="1426022"/>
                <a:ext cx="731097" cy="280997"/>
              </a:xfrm>
              <a:prstGeom prst="rect">
                <a:avLst/>
              </a:prstGeom>
              <a:blipFill rotWithShape="0">
                <a:blip r:embed="rId9"/>
                <a:stretch>
                  <a:fillRect l="-18333" t="-126087" r="-5000" b="-193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33" y="1755229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6" name="圓角矩形 35"/>
          <p:cNvSpPr/>
          <p:nvPr/>
        </p:nvSpPr>
        <p:spPr>
          <a:xfrm>
            <a:off x="9451934" y="2694620"/>
            <a:ext cx="1151564" cy="126397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9586909" y="2745172"/>
                <a:ext cx="923492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TW" altLang="en-US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zh-TW" b="0" i="1" smtClean="0">
                            <a:latin typeface="Cambria Math" charset="0"/>
                          </a:rPr>
                          <m:t>→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909" y="2745172"/>
                <a:ext cx="923492" cy="280997"/>
              </a:xfrm>
              <a:prstGeom prst="rect">
                <a:avLst/>
              </a:prstGeom>
              <a:blipFill rotWithShape="0">
                <a:blip r:embed="rId10"/>
                <a:stretch>
                  <a:fillRect l="-17219" t="-123913" r="-5960" b="-195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圖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14" y="3078764"/>
            <a:ext cx="494973" cy="82169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9" name="圓角矩形 38"/>
          <p:cNvSpPr/>
          <p:nvPr/>
        </p:nvSpPr>
        <p:spPr>
          <a:xfrm>
            <a:off x="6522636" y="4251767"/>
            <a:ext cx="5493149" cy="20907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肘形接點 39"/>
          <p:cNvCxnSpPr/>
          <p:nvPr/>
        </p:nvCxnSpPr>
        <p:spPr>
          <a:xfrm>
            <a:off x="5516571" y="2899734"/>
            <a:ext cx="1769369" cy="2548662"/>
          </a:xfrm>
          <a:prstGeom prst="bentConnector3">
            <a:avLst>
              <a:gd name="adj1" fmla="val 51025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307160" y="3960306"/>
            <a:ext cx="1989079" cy="744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Global Average Pooling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2" name="直線單箭頭接點 191"/>
          <p:cNvCxnSpPr>
            <a:endCxn id="48" idx="1"/>
          </p:cNvCxnSpPr>
          <p:nvPr/>
        </p:nvCxnSpPr>
        <p:spPr>
          <a:xfrm>
            <a:off x="7637398" y="5448396"/>
            <a:ext cx="528592" cy="517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圓角矩形 42"/>
          <p:cNvSpPr/>
          <p:nvPr/>
        </p:nvSpPr>
        <p:spPr>
          <a:xfrm>
            <a:off x="10911184" y="4937143"/>
            <a:ext cx="831679" cy="45732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0991738" y="4941119"/>
                <a:ext cx="670572" cy="304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𝒄𝒍𝒔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738" y="4941119"/>
                <a:ext cx="670572" cy="304414"/>
              </a:xfrm>
              <a:prstGeom prst="rect">
                <a:avLst/>
              </a:prstGeom>
              <a:blipFill rotWithShape="0">
                <a:blip r:embed="rId11"/>
                <a:stretch>
                  <a:fillRect b="-387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236"/>
          <p:cNvCxnSpPr/>
          <p:nvPr/>
        </p:nvCxnSpPr>
        <p:spPr>
          <a:xfrm flipV="1">
            <a:off x="7637397" y="5093617"/>
            <a:ext cx="1096683" cy="354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8165990" y="5612313"/>
            <a:ext cx="2445359" cy="70788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Intra-/Inter-class</a:t>
            </a:r>
            <a:br>
              <a:rPr kumimoji="1"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Discrepancy</a:t>
            </a:r>
            <a:endParaRPr kumimoji="1" lang="zh-TW" altLang="en-US" sz="2000" dirty="0">
              <a:solidFill>
                <a:schemeClr val="accent6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10935654" y="5759884"/>
            <a:ext cx="831679" cy="4694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016"/>
          </a:p>
        </p:txBody>
      </p:sp>
      <p:cxnSp>
        <p:nvCxnSpPr>
          <p:cNvPr id="50" name="直線箭頭接點 154"/>
          <p:cNvCxnSpPr/>
          <p:nvPr/>
        </p:nvCxnSpPr>
        <p:spPr>
          <a:xfrm flipV="1">
            <a:off x="10611350" y="5880474"/>
            <a:ext cx="32430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10991738" y="5792679"/>
                <a:ext cx="670572" cy="304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𝒕𝒓𝒊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738" y="5792679"/>
                <a:ext cx="670572" cy="304414"/>
              </a:xfrm>
              <a:prstGeom prst="rect">
                <a:avLst/>
              </a:prstGeom>
              <a:blipFill rotWithShape="0">
                <a:blip r:embed="rId12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箭頭接點 154"/>
          <p:cNvCxnSpPr/>
          <p:nvPr/>
        </p:nvCxnSpPr>
        <p:spPr>
          <a:xfrm>
            <a:off x="10510400" y="5089501"/>
            <a:ext cx="40078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圓角矩形 54"/>
          <p:cNvSpPr/>
          <p:nvPr/>
        </p:nvSpPr>
        <p:spPr>
          <a:xfrm>
            <a:off x="2614497" y="4592817"/>
            <a:ext cx="990218" cy="1540177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圓角矩形 55"/>
          <p:cNvSpPr/>
          <p:nvPr/>
        </p:nvSpPr>
        <p:spPr>
          <a:xfrm>
            <a:off x="7285941" y="4794479"/>
            <a:ext cx="351456" cy="14565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825402" y="4902393"/>
                <a:ext cx="425298" cy="316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  <a:cs typeface="Times New Roman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02" y="4902393"/>
                <a:ext cx="425298" cy="316317"/>
              </a:xfrm>
              <a:prstGeom prst="rect">
                <a:avLst/>
              </a:prstGeom>
              <a:blipFill rotWithShape="0">
                <a:blip r:embed="rId13"/>
                <a:stretch>
                  <a:fillRect l="-4286" b="-44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2825402" y="5517682"/>
                <a:ext cx="407158" cy="415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  <a:cs typeface="Times New Roman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02" y="5517682"/>
                <a:ext cx="407158" cy="415755"/>
              </a:xfrm>
              <a:prstGeom prst="rect">
                <a:avLst/>
              </a:prstGeom>
              <a:blipFill rotWithShape="0">
                <a:blip r:embed="rId14"/>
                <a:stretch>
                  <a:fillRect l="-4478" b="-10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7287635" y="4827750"/>
                <a:ext cx="326992" cy="351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𝒗</m:t>
                      </m:r>
                    </m:oMath>
                  </m:oMathPara>
                </a14:m>
                <a:endParaRPr kumimoji="1" lang="zh-TW" altLang="en-US" sz="2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35" y="4827750"/>
                <a:ext cx="326992" cy="351246"/>
              </a:xfrm>
              <a:prstGeom prst="rect">
                <a:avLst/>
              </a:prstGeom>
              <a:blipFill rotWithShape="0">
                <a:blip r:embed="rId15"/>
                <a:stretch>
                  <a:fillRect r="-7407"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向右箭號 59"/>
          <p:cNvSpPr/>
          <p:nvPr/>
        </p:nvSpPr>
        <p:spPr>
          <a:xfrm rot="19768270">
            <a:off x="8855753" y="2323715"/>
            <a:ext cx="565139" cy="22384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向右箭號 60"/>
          <p:cNvSpPr/>
          <p:nvPr/>
        </p:nvSpPr>
        <p:spPr>
          <a:xfrm rot="1446558">
            <a:off x="8853161" y="2965269"/>
            <a:ext cx="555284" cy="2049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箭頭接點 154"/>
          <p:cNvCxnSpPr/>
          <p:nvPr/>
        </p:nvCxnSpPr>
        <p:spPr>
          <a:xfrm>
            <a:off x="3604715" y="5307250"/>
            <a:ext cx="475075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不規則四邊形 54"/>
          <p:cNvSpPr/>
          <p:nvPr/>
        </p:nvSpPr>
        <p:spPr>
          <a:xfrm rot="5400000">
            <a:off x="4134172" y="4846483"/>
            <a:ext cx="859019" cy="967785"/>
          </a:xfrm>
          <a:prstGeom prst="trapezoid">
            <a:avLst>
              <a:gd name="adj" fmla="val 243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1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304681" y="5070755"/>
                <a:ext cx="438386" cy="373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681" y="5070755"/>
                <a:ext cx="438386" cy="373883"/>
              </a:xfrm>
              <a:prstGeom prst="rect">
                <a:avLst/>
              </a:prstGeom>
              <a:blipFill rotWithShape="0">
                <a:blip r:embed="rId16"/>
                <a:stretch>
                  <a:fillRect l="-2778" r="-6944" b="-4590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/>
          <p:cNvSpPr txBox="1"/>
          <p:nvPr/>
        </p:nvSpPr>
        <p:spPr>
          <a:xfrm>
            <a:off x="152076" y="4181370"/>
            <a:ext cx="1520435" cy="3881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>
                <a:latin typeface="Times New Roman" charset="0"/>
                <a:ea typeface="Times New Roman" charset="0"/>
                <a:cs typeface="Times New Roman" charset="0"/>
              </a:rPr>
              <a:t>Down-sample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肘形接點 70"/>
          <p:cNvCxnSpPr>
            <a:endCxn id="51" idx="1"/>
          </p:cNvCxnSpPr>
          <p:nvPr/>
        </p:nvCxnSpPr>
        <p:spPr>
          <a:xfrm flipH="1">
            <a:off x="2392524" y="3170590"/>
            <a:ext cx="3124478" cy="2191311"/>
          </a:xfrm>
          <a:prstGeom prst="bentConnector5">
            <a:avLst>
              <a:gd name="adj1" fmla="val -21151"/>
              <a:gd name="adj2" fmla="val 47399"/>
              <a:gd name="adj3" fmla="val 114021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82"/>
          <p:cNvSpPr/>
          <p:nvPr/>
        </p:nvSpPr>
        <p:spPr>
          <a:xfrm>
            <a:off x="4797452" y="2624040"/>
            <a:ext cx="633791" cy="496122"/>
          </a:xfrm>
          <a:prstGeom prst="cube">
            <a:avLst>
              <a:gd name="adj" fmla="val 3489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圓角矩形 73"/>
          <p:cNvSpPr/>
          <p:nvPr/>
        </p:nvSpPr>
        <p:spPr>
          <a:xfrm>
            <a:off x="4669986" y="2255291"/>
            <a:ext cx="846585" cy="128888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向右箭號 74"/>
          <p:cNvSpPr/>
          <p:nvPr/>
        </p:nvSpPr>
        <p:spPr>
          <a:xfrm>
            <a:off x="4076285" y="2744848"/>
            <a:ext cx="513148" cy="1919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248828" y="3062978"/>
            <a:ext cx="234047" cy="254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5282955" y="2975493"/>
            <a:ext cx="234047" cy="254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874587" y="2784554"/>
                <a:ext cx="302260" cy="28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587" y="2784554"/>
                <a:ext cx="302260" cy="280997"/>
              </a:xfrm>
              <a:prstGeom prst="rect">
                <a:avLst/>
              </a:prstGeom>
              <a:blipFill rotWithShape="0">
                <a:blip r:embed="rId17"/>
                <a:stretch>
                  <a:fillRect l="-6122" r="-10204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線箭頭接點 78"/>
          <p:cNvCxnSpPr/>
          <p:nvPr/>
        </p:nvCxnSpPr>
        <p:spPr>
          <a:xfrm flipV="1">
            <a:off x="5531976" y="2687524"/>
            <a:ext cx="1827236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9306440" y="4170040"/>
            <a:ext cx="2355869" cy="42054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latin typeface="Times New Roman" charset="0"/>
                <a:ea typeface="Times New Roman" charset="0"/>
                <a:cs typeface="Times New Roman" charset="0"/>
              </a:rPr>
              <a:t>Re-ID Classifier 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TW" sz="2000" dirty="0">
                <a:latin typeface="Cambria Math" charset="0"/>
                <a:ea typeface="Cambria Math" charset="0"/>
                <a:cs typeface="Cambria Math" charset="0"/>
              </a:rPr>
              <a:t>C</a:t>
            </a:r>
            <a:r>
              <a:rPr kumimoji="1" lang="en-US" altLang="zh-TW" sz="20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TW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8734080" y="4824328"/>
            <a:ext cx="1776321" cy="74403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Identity</a:t>
            </a:r>
            <a:br>
              <a:rPr kumimoji="1"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Classification</a:t>
            </a:r>
            <a:endParaRPr kumimoji="1" lang="zh-TW" altLang="en-US" sz="2000" dirty="0">
              <a:solidFill>
                <a:schemeClr val="accent6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3" name="立方體 82"/>
          <p:cNvSpPr/>
          <p:nvPr/>
        </p:nvSpPr>
        <p:spPr>
          <a:xfrm rot="5400000">
            <a:off x="7046487" y="5653643"/>
            <a:ext cx="809285" cy="100725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85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Person Identity Classification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05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 animBg="1"/>
      <p:bldP spid="44" grpId="0"/>
      <p:bldP spid="48" grpId="0" animBg="1"/>
      <p:bldP spid="49" grpId="0" animBg="1"/>
      <p:bldP spid="51" grpId="0"/>
      <p:bldP spid="56" grpId="0" animBg="1"/>
      <p:bldP spid="59" grpId="0"/>
      <p:bldP spid="81" grpId="0" animBg="1"/>
      <p:bldP spid="82" grpId="0" animBg="1"/>
      <p:bldP spid="8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群組 83"/>
          <p:cNvGrpSpPr/>
          <p:nvPr/>
        </p:nvGrpSpPr>
        <p:grpSpPr>
          <a:xfrm>
            <a:off x="152076" y="1199446"/>
            <a:ext cx="11863709" cy="5143095"/>
            <a:chOff x="474002" y="279308"/>
            <a:chExt cx="14609565" cy="6759888"/>
          </a:xfrm>
        </p:grpSpPr>
        <p:sp>
          <p:nvSpPr>
            <p:cNvPr id="4" name="圓角矩形 3"/>
            <p:cNvSpPr/>
            <p:nvPr/>
          </p:nvSpPr>
          <p:spPr>
            <a:xfrm>
              <a:off x="8319028" y="334569"/>
              <a:ext cx="6764539" cy="369378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3233002" y="4283310"/>
              <a:ext cx="4489497" cy="275588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2937902" y="365125"/>
              <a:ext cx="4785951" cy="366322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Cube 80"/>
            <p:cNvSpPr>
              <a:spLocks/>
            </p:cNvSpPr>
            <p:nvPr/>
          </p:nvSpPr>
          <p:spPr>
            <a:xfrm>
              <a:off x="3268615" y="1521089"/>
              <a:ext cx="722463" cy="1637872"/>
            </a:xfrm>
            <a:prstGeom prst="cube">
              <a:avLst>
                <a:gd name="adj" fmla="val 8066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ube 80"/>
            <p:cNvSpPr>
              <a:spLocks/>
            </p:cNvSpPr>
            <p:nvPr/>
          </p:nvSpPr>
          <p:spPr>
            <a:xfrm>
              <a:off x="3552068" y="1726866"/>
              <a:ext cx="674336" cy="1260225"/>
            </a:xfrm>
            <a:prstGeom prst="cube">
              <a:avLst>
                <a:gd name="adj" fmla="val 671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ube 82"/>
            <p:cNvSpPr/>
            <p:nvPr/>
          </p:nvSpPr>
          <p:spPr>
            <a:xfrm>
              <a:off x="3931127" y="1959518"/>
              <a:ext cx="666807" cy="856920"/>
            </a:xfrm>
            <a:prstGeom prst="cube">
              <a:avLst>
                <a:gd name="adj" fmla="val 484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ube 82"/>
            <p:cNvSpPr/>
            <p:nvPr/>
          </p:nvSpPr>
          <p:spPr>
            <a:xfrm>
              <a:off x="4369020" y="2061936"/>
              <a:ext cx="780482" cy="652084"/>
            </a:xfrm>
            <a:prstGeom prst="cube">
              <a:avLst>
                <a:gd name="adj" fmla="val 3489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697148" y="638737"/>
              <a:ext cx="1544850" cy="1661321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991728" y="739046"/>
                  <a:ext cx="93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dirty="0">
                      <a:latin typeface="Times New Roman" charset="0"/>
                      <a:ea typeface="Times New Roman" charset="0"/>
                      <a:cs typeface="Times New Roman" charset="0"/>
                    </a:rPr>
                    <a:t>HR: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28" y="739046"/>
                  <a:ext cx="93480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7073" t="-131818" r="-3252" b="-2068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圓角矩形 12"/>
            <p:cNvSpPr/>
            <p:nvPr/>
          </p:nvSpPr>
          <p:spPr>
            <a:xfrm>
              <a:off x="694395" y="2445788"/>
              <a:ext cx="1545810" cy="168614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991728" y="2530146"/>
                  <a:ext cx="8393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dirty="0">
                      <a:latin typeface="Times New Roman" charset="0"/>
                      <a:ea typeface="Times New Roman" charset="0"/>
                      <a:cs typeface="Times New Roman" charset="0"/>
                    </a:rPr>
                    <a:t>LR: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28" y="2530146"/>
                  <a:ext cx="83939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000" t="-134884" r="-6364" b="-2139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字方塊 14"/>
            <p:cNvSpPr txBox="1"/>
            <p:nvPr/>
          </p:nvSpPr>
          <p:spPr>
            <a:xfrm>
              <a:off x="2421757" y="279308"/>
              <a:ext cx="5420021" cy="55274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Cross-Resolution Feature 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Extractor</a:t>
              </a:r>
              <a:r>
                <a:rPr kumimoji="1" lang="zh-TW" altLang="en-US" sz="20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kumimoji="1" lang="en-US" altLang="zh-TW" sz="2000" dirty="0">
                  <a:latin typeface="Cambria Math" charset="0"/>
                  <a:ea typeface="Cambria Math" charset="0"/>
                  <a:cs typeface="Cambria Math" charset="0"/>
                </a:rPr>
                <a:t>F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kumimoji="1" lang="zh-TW" alt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698906" y="4775562"/>
              <a:ext cx="1544850" cy="183187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991728" y="4875871"/>
                  <a:ext cx="9003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dirty="0">
                      <a:latin typeface="Times New Roman" charset="0"/>
                      <a:ea typeface="Times New Roman" charset="0"/>
                      <a:cs typeface="Times New Roman" charset="0"/>
                    </a:rPr>
                    <a:t>HR: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28" y="4875871"/>
                  <a:ext cx="90031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9492" t="-131818" r="-5932" b="-2068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箭頭接點 117"/>
            <p:cNvCxnSpPr>
              <a:stCxn id="21" idx="0"/>
              <a:endCxn id="13" idx="2"/>
            </p:cNvCxnSpPr>
            <p:nvPr/>
          </p:nvCxnSpPr>
          <p:spPr>
            <a:xfrm>
              <a:off x="1440495" y="2948350"/>
              <a:ext cx="26805" cy="11835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728" y="1130239"/>
              <a:ext cx="609534" cy="10800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728" y="5326791"/>
              <a:ext cx="609534" cy="10800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728" y="2948350"/>
              <a:ext cx="609534" cy="10800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22" name="矩形 21"/>
            <p:cNvSpPr/>
            <p:nvPr/>
          </p:nvSpPr>
          <p:spPr>
            <a:xfrm>
              <a:off x="3152108" y="1143180"/>
              <a:ext cx="345689" cy="334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179137" y="1398722"/>
              <a:ext cx="345689" cy="334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向右箭號 23"/>
            <p:cNvSpPr/>
            <p:nvPr/>
          </p:nvSpPr>
          <p:spPr>
            <a:xfrm rot="2241596">
              <a:off x="2282069" y="1793050"/>
              <a:ext cx="695941" cy="294219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右箭號 24"/>
            <p:cNvSpPr/>
            <p:nvPr/>
          </p:nvSpPr>
          <p:spPr>
            <a:xfrm rot="19556244">
              <a:off x="2290112" y="2945929"/>
              <a:ext cx="683805" cy="2693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Cube 82"/>
            <p:cNvSpPr/>
            <p:nvPr/>
          </p:nvSpPr>
          <p:spPr>
            <a:xfrm>
              <a:off x="3757945" y="4962090"/>
              <a:ext cx="780481" cy="652084"/>
            </a:xfrm>
            <a:prstGeom prst="cube">
              <a:avLst>
                <a:gd name="adj" fmla="val 3489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82"/>
            <p:cNvSpPr/>
            <p:nvPr/>
          </p:nvSpPr>
          <p:spPr>
            <a:xfrm>
              <a:off x="3743514" y="5793082"/>
              <a:ext cx="780482" cy="652084"/>
            </a:xfrm>
            <a:prstGeom prst="cube">
              <a:avLst>
                <a:gd name="adj" fmla="val 3489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82"/>
            <p:cNvSpPr/>
            <p:nvPr/>
          </p:nvSpPr>
          <p:spPr>
            <a:xfrm>
              <a:off x="9389252" y="1932586"/>
              <a:ext cx="780482" cy="652084"/>
            </a:xfrm>
            <a:prstGeom prst="cube">
              <a:avLst>
                <a:gd name="adj" fmla="val 3489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82"/>
            <p:cNvSpPr/>
            <p:nvPr/>
          </p:nvSpPr>
          <p:spPr>
            <a:xfrm>
              <a:off x="9836327" y="1819451"/>
              <a:ext cx="666807" cy="856920"/>
            </a:xfrm>
            <a:prstGeom prst="cube">
              <a:avLst>
                <a:gd name="adj" fmla="val 484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80"/>
            <p:cNvSpPr>
              <a:spLocks/>
            </p:cNvSpPr>
            <p:nvPr/>
          </p:nvSpPr>
          <p:spPr>
            <a:xfrm>
              <a:off x="10169731" y="1592878"/>
              <a:ext cx="674336" cy="1260225"/>
            </a:xfrm>
            <a:prstGeom prst="cube">
              <a:avLst>
                <a:gd name="adj" fmla="val 671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80"/>
            <p:cNvSpPr>
              <a:spLocks/>
            </p:cNvSpPr>
            <p:nvPr/>
          </p:nvSpPr>
          <p:spPr>
            <a:xfrm>
              <a:off x="10383405" y="1385698"/>
              <a:ext cx="722463" cy="1637872"/>
            </a:xfrm>
            <a:prstGeom prst="cube">
              <a:avLst>
                <a:gd name="adj" fmla="val 8066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980673" y="300181"/>
              <a:ext cx="3862314" cy="55274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High-Resolution Decoder 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kumimoji="1" lang="en-US" altLang="zh-TW" sz="2000" dirty="0">
                  <a:latin typeface="Cambria Math" charset="0"/>
                  <a:ea typeface="Cambria Math" charset="0"/>
                  <a:cs typeface="Cambria Math" charset="0"/>
                </a:rPr>
                <a:t>G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kumimoji="1" lang="zh-TW" alt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11905462" y="510668"/>
              <a:ext cx="1417665" cy="1661321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/>
                <p:cNvSpPr txBox="1"/>
                <p:nvPr/>
              </p:nvSpPr>
              <p:spPr>
                <a:xfrm>
                  <a:off x="12190139" y="577111"/>
                  <a:ext cx="900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HR: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34" name="文字方塊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0139" y="577111"/>
                  <a:ext cx="90031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8487" t="-134884" r="-5882" b="-2139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3748" y="1009808"/>
              <a:ext cx="609534" cy="10800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36" name="圓角矩形 35"/>
            <p:cNvSpPr/>
            <p:nvPr/>
          </p:nvSpPr>
          <p:spPr>
            <a:xfrm>
              <a:off x="11926313" y="2244508"/>
              <a:ext cx="1418093" cy="166132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2092527" y="2310951"/>
                  <a:ext cx="11372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HR: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zh-TW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𝐻</m:t>
                          </m:r>
                        </m:sub>
                      </m:sSub>
                    </m:oMath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92527" y="2310951"/>
                  <a:ext cx="113723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667" t="-129545" r="-7333" b="-20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5028" y="2749412"/>
              <a:ext cx="609534" cy="10800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39" name="圓角矩形 38"/>
            <p:cNvSpPr/>
            <p:nvPr/>
          </p:nvSpPr>
          <p:spPr>
            <a:xfrm>
              <a:off x="8319028" y="4291162"/>
              <a:ext cx="6764539" cy="274803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肘形接點 39"/>
            <p:cNvCxnSpPr/>
            <p:nvPr/>
          </p:nvCxnSpPr>
          <p:spPr>
            <a:xfrm>
              <a:off x="7080110" y="2514102"/>
              <a:ext cx="2178890" cy="3349864"/>
            </a:xfrm>
            <a:prstGeom prst="bentConnector3">
              <a:avLst>
                <a:gd name="adj1" fmla="val 51025"/>
              </a:avLst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8053681" y="3908077"/>
              <a:ext cx="2449452" cy="9779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Global Average Pooling</a:t>
              </a:r>
              <a:endParaRPr kumimoji="1" lang="zh-TW" alt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單箭頭接點 191"/>
            <p:cNvCxnSpPr>
              <a:endCxn id="48" idx="1"/>
            </p:cNvCxnSpPr>
            <p:nvPr/>
          </p:nvCxnSpPr>
          <p:spPr>
            <a:xfrm>
              <a:off x="9691802" y="5863966"/>
              <a:ext cx="650935" cy="68065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圓角矩形 42"/>
            <p:cNvSpPr/>
            <p:nvPr/>
          </p:nvSpPr>
          <p:spPr>
            <a:xfrm>
              <a:off x="13723306" y="5191995"/>
              <a:ext cx="1024171" cy="6010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3822504" y="5197220"/>
                  <a:ext cx="82577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𝒄𝒍𝒔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2504" y="5197220"/>
                  <a:ext cx="82577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37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圓角矩形 44"/>
            <p:cNvSpPr/>
            <p:nvPr/>
          </p:nvSpPr>
          <p:spPr>
            <a:xfrm>
              <a:off x="13764119" y="1142745"/>
              <a:ext cx="1024171" cy="5841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3863317" y="1147969"/>
                  <a:ext cx="82577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𝒓𝒆𝒄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3317" y="1147969"/>
                  <a:ext cx="82577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5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線單箭頭接點 236"/>
            <p:cNvCxnSpPr/>
            <p:nvPr/>
          </p:nvCxnSpPr>
          <p:spPr>
            <a:xfrm flipV="1">
              <a:off x="9691801" y="5397658"/>
              <a:ext cx="1350510" cy="46630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10342737" y="6079412"/>
              <a:ext cx="3011337" cy="93041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Intra-/Inter-class</a:t>
              </a:r>
              <a:br>
                <a:rPr kumimoji="1" lang="en-US" altLang="zh-TW" sz="2000" dirty="0" smtClean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kumimoji="1" lang="en-US" altLang="zh-TW" sz="2000" dirty="0" smtClean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Discrepancy</a:t>
              </a:r>
              <a:endParaRPr kumimoji="1" lang="zh-TW" altLang="en-US" sz="2000" dirty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13753440" y="6273374"/>
              <a:ext cx="1024171" cy="6169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/>
            </a:p>
          </p:txBody>
        </p:sp>
        <p:cxnSp>
          <p:nvCxnSpPr>
            <p:cNvPr id="50" name="直線箭頭接點 154"/>
            <p:cNvCxnSpPr/>
            <p:nvPr/>
          </p:nvCxnSpPr>
          <p:spPr>
            <a:xfrm flipV="1">
              <a:off x="13354076" y="6431873"/>
              <a:ext cx="39936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矩形 50"/>
                <p:cNvSpPr/>
                <p:nvPr/>
              </p:nvSpPr>
              <p:spPr>
                <a:xfrm>
                  <a:off x="13822504" y="6286803"/>
                  <a:ext cx="82577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𝒕𝒓𝒊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2504" y="6286803"/>
                  <a:ext cx="82577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469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圓角矩形 51"/>
            <p:cNvSpPr/>
            <p:nvPr/>
          </p:nvSpPr>
          <p:spPr>
            <a:xfrm>
              <a:off x="13764119" y="2887903"/>
              <a:ext cx="1024171" cy="578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3863317" y="2893127"/>
                  <a:ext cx="82577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𝒓𝒆𝒄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3317" y="2893127"/>
                  <a:ext cx="82577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829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箭頭接點 154"/>
            <p:cNvCxnSpPr/>
            <p:nvPr/>
          </p:nvCxnSpPr>
          <p:spPr>
            <a:xfrm>
              <a:off x="13229761" y="5392248"/>
              <a:ext cx="493545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圓角矩形 54"/>
            <p:cNvSpPr/>
            <p:nvPr/>
          </p:nvSpPr>
          <p:spPr>
            <a:xfrm>
              <a:off x="3506350" y="4739426"/>
              <a:ext cx="1219404" cy="2024350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259000" y="5004482"/>
              <a:ext cx="432801" cy="191445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766069" y="5146320"/>
                  <a:ext cx="523733" cy="415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i="1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  <a:cs typeface="Times New Roman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6069" y="5146320"/>
                  <a:ext cx="523733" cy="41575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286" b="-44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766069" y="5955033"/>
                  <a:ext cx="501395" cy="5464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i="1" smtClean="0">
                                <a:latin typeface="Cambria Math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  <a:cs typeface="Times New Roman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cs typeface="Times New Roman" charset="0"/>
                              </a:rPr>
                              <m:t>𝐿</m:t>
                            </m:r>
                          </m:sup>
                        </m:sSubSup>
                      </m:oMath>
                    </m:oMathPara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6069" y="5955033"/>
                  <a:ext cx="501395" cy="54645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478" b="-1029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9261086" y="5048213"/>
                  <a:ext cx="4026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400" b="1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𝒗</m:t>
                        </m:r>
                      </m:oMath>
                    </m:oMathPara>
                  </a14:m>
                  <a:endParaRPr kumimoji="1" lang="zh-TW" altLang="en-US" sz="2400" b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086" y="5048213"/>
                  <a:ext cx="402674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9434" b="-259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向右箭號 59"/>
            <p:cNvSpPr/>
            <p:nvPr/>
          </p:nvSpPr>
          <p:spPr>
            <a:xfrm rot="19768270">
              <a:off x="11192146" y="1757004"/>
              <a:ext cx="695941" cy="294219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向右箭號 60"/>
            <p:cNvSpPr/>
            <p:nvPr/>
          </p:nvSpPr>
          <p:spPr>
            <a:xfrm rot="1446558">
              <a:off x="11188954" y="2600238"/>
              <a:ext cx="683805" cy="2693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2" name="直線箭頭接點 154"/>
            <p:cNvCxnSpPr/>
            <p:nvPr/>
          </p:nvCxnSpPr>
          <p:spPr>
            <a:xfrm>
              <a:off x="13323127" y="1341329"/>
              <a:ext cx="440992" cy="1668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154"/>
            <p:cNvCxnSpPr/>
            <p:nvPr/>
          </p:nvCxnSpPr>
          <p:spPr>
            <a:xfrm>
              <a:off x="13344406" y="3075169"/>
              <a:ext cx="419713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圓角矩形 63"/>
            <p:cNvSpPr/>
            <p:nvPr/>
          </p:nvSpPr>
          <p:spPr>
            <a:xfrm>
              <a:off x="6471283" y="6343864"/>
              <a:ext cx="1024171" cy="5593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614" tIns="25807" rIns="51614" bIns="258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101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6542965" y="6338724"/>
                  <a:ext cx="82577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𝒂𝒅𝒗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965" y="6338724"/>
                  <a:ext cx="825776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917" b="-446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線箭頭接點 154"/>
            <p:cNvCxnSpPr/>
            <p:nvPr/>
          </p:nvCxnSpPr>
          <p:spPr>
            <a:xfrm>
              <a:off x="4725754" y="5678449"/>
              <a:ext cx="585031" cy="0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不規則四邊形 54"/>
            <p:cNvSpPr/>
            <p:nvPr/>
          </p:nvSpPr>
          <p:spPr>
            <a:xfrm rot="5400000">
              <a:off x="5342143" y="5112955"/>
              <a:ext cx="1129062" cy="1191779"/>
            </a:xfrm>
            <a:prstGeom prst="trapezoid">
              <a:avLst>
                <a:gd name="adj" fmla="val 2438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16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/>
                <p:cNvSpPr txBox="1"/>
                <p:nvPr/>
              </p:nvSpPr>
              <p:spPr>
                <a:xfrm>
                  <a:off x="5587728" y="5367609"/>
                  <a:ext cx="539850" cy="4914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4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68" name="文字方塊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728" y="5367609"/>
                  <a:ext cx="539850" cy="49141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778" r="-6944" b="-45902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肘形接點 68"/>
            <p:cNvCxnSpPr/>
            <p:nvPr/>
          </p:nvCxnSpPr>
          <p:spPr>
            <a:xfrm>
              <a:off x="6502564" y="5708845"/>
              <a:ext cx="526560" cy="63324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/>
            <p:cNvSpPr txBox="1"/>
            <p:nvPr/>
          </p:nvSpPr>
          <p:spPr>
            <a:xfrm>
              <a:off x="474002" y="4198635"/>
              <a:ext cx="1872340" cy="51022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mtClean="0">
                  <a:latin typeface="Times New Roman" charset="0"/>
                  <a:ea typeface="Times New Roman" charset="0"/>
                  <a:cs typeface="Times New Roman" charset="0"/>
                </a:rPr>
                <a:t>Down-sample</a:t>
              </a:r>
              <a:endParaRPr kumimoji="1" lang="zh-TW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1" name="肘形接點 70"/>
            <p:cNvCxnSpPr>
              <a:endCxn id="51" idx="1"/>
            </p:cNvCxnSpPr>
            <p:nvPr/>
          </p:nvCxnSpPr>
          <p:spPr>
            <a:xfrm flipH="1">
              <a:off x="3233002" y="2840429"/>
              <a:ext cx="3847639" cy="2880176"/>
            </a:xfrm>
            <a:prstGeom prst="bentConnector5">
              <a:avLst>
                <a:gd name="adj1" fmla="val -21151"/>
                <a:gd name="adj2" fmla="val 47399"/>
                <a:gd name="adj3" fmla="val 114021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2817479" y="3512344"/>
              <a:ext cx="3560989" cy="9779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Resolution</a:t>
              </a:r>
              <a:r>
                <a:rPr kumimoji="1" lang="zh-TW" alt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Adversarial </a:t>
              </a:r>
            </a:p>
            <a:p>
              <a:pPr algn="ctr"/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Learning</a:t>
              </a:r>
              <a:endParaRPr kumimoji="1" lang="zh-TW" alt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3" name="Cube 82"/>
            <p:cNvSpPr/>
            <p:nvPr/>
          </p:nvSpPr>
          <p:spPr>
            <a:xfrm>
              <a:off x="6194550" y="2151740"/>
              <a:ext cx="780482" cy="652084"/>
            </a:xfrm>
            <a:prstGeom prst="cube">
              <a:avLst>
                <a:gd name="adj" fmla="val 3489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圓角矩形 73"/>
            <p:cNvSpPr/>
            <p:nvPr/>
          </p:nvSpPr>
          <p:spPr>
            <a:xfrm>
              <a:off x="6037583" y="1667071"/>
              <a:ext cx="1042527" cy="169406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向右箭號 74"/>
            <p:cNvSpPr/>
            <p:nvPr/>
          </p:nvSpPr>
          <p:spPr>
            <a:xfrm>
              <a:off x="5306469" y="2310526"/>
              <a:ext cx="631916" cy="25225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6750398" y="2728663"/>
              <a:ext cx="288217" cy="334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792423" y="2613677"/>
              <a:ext cx="288217" cy="334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/>
                <p:cNvSpPr txBox="1"/>
                <p:nvPr/>
              </p:nvSpPr>
              <p:spPr>
                <a:xfrm>
                  <a:off x="6289538" y="2362713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oMath>
                    </m:oMathPara>
                  </a14:m>
                  <a:endParaRPr kumimoji="1" lang="zh-TW" alt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78" name="文字方塊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538" y="2362713"/>
                  <a:ext cx="372218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6122" r="-10204" b="-604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線箭頭接點 78"/>
            <p:cNvCxnSpPr/>
            <p:nvPr/>
          </p:nvCxnSpPr>
          <p:spPr>
            <a:xfrm flipV="1">
              <a:off x="7099080" y="2235181"/>
              <a:ext cx="2250150" cy="0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/>
            <p:cNvSpPr txBox="1"/>
            <p:nvPr/>
          </p:nvSpPr>
          <p:spPr>
            <a:xfrm>
              <a:off x="5386368" y="4561782"/>
              <a:ext cx="2529211" cy="55274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TW" sz="2000" smtClean="0">
                  <a:latin typeface="Times New Roman" charset="0"/>
                  <a:ea typeface="Times New Roman" charset="0"/>
                  <a:cs typeface="Times New Roman" charset="0"/>
                </a:rPr>
                <a:t>Discriminator (</a:t>
              </a:r>
              <a:r>
                <a:rPr kumimoji="1" lang="en-US" altLang="zh-TW" sz="2000" smtClean="0">
                  <a:latin typeface="Cambria Math" charset="0"/>
                  <a:ea typeface="Cambria Math" charset="0"/>
                  <a:cs typeface="Cambria Math" charset="0"/>
                </a:rPr>
                <a:t>D</a:t>
              </a:r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kumimoji="1" lang="zh-TW" alt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11747144" y="4183744"/>
              <a:ext cx="2901135" cy="55274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TW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Re-ID Classifier 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kumimoji="1" lang="en-US" altLang="zh-TW" sz="2000" dirty="0">
                  <a:latin typeface="Cambria Math" charset="0"/>
                  <a:ea typeface="Cambria Math" charset="0"/>
                  <a:cs typeface="Cambria Math" charset="0"/>
                </a:rPr>
                <a:t>C</a:t>
              </a:r>
              <a:r>
                <a:rPr kumimoji="1" lang="en-US" altLang="zh-TW" sz="2000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kumimoji="1" lang="zh-TW" alt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11042311" y="5043715"/>
              <a:ext cx="2187450" cy="977933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Identity</a:t>
              </a:r>
              <a:br>
                <a:rPr kumimoji="1" lang="en-US" altLang="zh-TW" sz="2000" dirty="0" smtClean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kumimoji="1" lang="en-US" altLang="zh-TW" sz="2000" dirty="0" smtClean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Classification</a:t>
              </a:r>
              <a:endParaRPr kumimoji="1" lang="zh-TW" altLang="en-US" sz="2000" dirty="0">
                <a:solidFill>
                  <a:schemeClr val="accent6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3" name="立方體 82"/>
            <p:cNvSpPr/>
            <p:nvPr/>
          </p:nvSpPr>
          <p:spPr>
            <a:xfrm rot="5400000">
              <a:off x="8930575" y="6137910"/>
              <a:ext cx="1063693" cy="124038"/>
            </a:xfrm>
            <a:prstGeom prst="cub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86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Proposed RAIN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57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32" y="3212112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圖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29" y="3320746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圖片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94" y="3477949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圓角矩形 6"/>
          <p:cNvSpPr/>
          <p:nvPr/>
        </p:nvSpPr>
        <p:spPr>
          <a:xfrm>
            <a:off x="1644776" y="2156571"/>
            <a:ext cx="2918212" cy="324000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124594" y="2313469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HR</a:t>
            </a:r>
            <a:r>
              <a:rPr kumimoji="1" lang="zh-TW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mage</a:t>
            </a:r>
            <a:r>
              <a:rPr kumimoji="1" lang="zh-TW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et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78" y="3712340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45" y="3897229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文字方塊 10"/>
          <p:cNvSpPr txBox="1"/>
          <p:nvPr/>
        </p:nvSpPr>
        <p:spPr>
          <a:xfrm rot="19418967">
            <a:off x="3768259" y="3321247"/>
            <a:ext cx="396262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...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圖片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687" y="4101858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08" y="3212112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05" y="3320746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圖片 15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70" y="3477949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" name="圓角矩形 16"/>
          <p:cNvSpPr/>
          <p:nvPr/>
        </p:nvSpPr>
        <p:spPr>
          <a:xfrm>
            <a:off x="8074152" y="2156571"/>
            <a:ext cx="2918212" cy="324000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571603" y="2313469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kumimoji="1" lang="zh-TW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mage</a:t>
            </a:r>
            <a:r>
              <a:rPr kumimoji="1" lang="zh-TW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et</a:t>
            </a:r>
            <a:endParaRPr kumimoji="1" lang="zh-TW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圖片 18"/>
          <p:cNvPicPr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754" y="3712340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圖片 19"/>
          <p:cNvPicPr>
            <a:picLocks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21" y="3897229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1" name="文字方塊 20"/>
          <p:cNvSpPr txBox="1"/>
          <p:nvPr/>
        </p:nvSpPr>
        <p:spPr>
          <a:xfrm rot="19418967">
            <a:off x="10197635" y="3321247"/>
            <a:ext cx="396262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...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2" name="圖片 21"/>
          <p:cNvPicPr>
            <a:picLocks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63" y="4101858"/>
            <a:ext cx="432000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34" y="3033147"/>
            <a:ext cx="2601185" cy="1582749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894141" y="5104183"/>
            <a:ext cx="2848857" cy="5847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Down-sample</a:t>
            </a:r>
            <a:endParaRPr lang="zh-TW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5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62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83557" y="2522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41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00292"/>
            <a:ext cx="10515600" cy="117389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Architecture</a:t>
            </a:r>
          </a:p>
          <a:p>
            <a:pPr lvl="1"/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Cross-resolution </a:t>
            </a:r>
            <a:r>
              <a:rPr lang="en-US" altLang="zh-TW" sz="2000" dirty="0">
                <a:latin typeface="Arial" charset="0"/>
                <a:ea typeface="Arial" charset="0"/>
                <a:cs typeface="Arial" charset="0"/>
              </a:rPr>
              <a:t>feature 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extractor:</a:t>
            </a:r>
            <a:r>
              <a:rPr lang="zh-TW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ImageNet-</a:t>
            </a:r>
            <a:r>
              <a:rPr lang="en-US" altLang="zh-TW" sz="2000" dirty="0" err="1" smtClean="0">
                <a:latin typeface="Arial" charset="0"/>
                <a:ea typeface="Arial" charset="0"/>
                <a:cs typeface="Arial" charset="0"/>
              </a:rPr>
              <a:t>pretrained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000" dirty="0">
                <a:latin typeface="Arial" charset="0"/>
                <a:ea typeface="Arial" charset="0"/>
                <a:cs typeface="Arial" charset="0"/>
              </a:rPr>
              <a:t>ResNet-50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/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Re-ID 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classifier:</a:t>
            </a:r>
            <a:r>
              <a:rPr lang="zh-TW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a single fully connected layer</a:t>
            </a:r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TW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38200" y="2755271"/>
            <a:ext cx="10515600" cy="556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Optimizer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TW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stochastic </a:t>
            </a:r>
            <a:r>
              <a:rPr lang="en-US" altLang="zh-TW" sz="2400" dirty="0">
                <a:latin typeface="Arial" charset="0"/>
                <a:ea typeface="Arial" charset="0"/>
                <a:cs typeface="Arial" charset="0"/>
              </a:rPr>
              <a:t>gradient descent (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SGD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TW" sz="2400" dirty="0" smtClean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內容版面配置區 2"/>
              <p:cNvSpPr txBox="1">
                <a:spLocks/>
              </p:cNvSpPr>
              <p:nvPr/>
            </p:nvSpPr>
            <p:spPr>
              <a:xfrm>
                <a:off x="838200" y="3384177"/>
                <a:ext cx="10515600" cy="5313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Learning </a:t>
                </a:r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rate: 1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charset="0"/>
                            <a:ea typeface="Arial" charset="0"/>
                            <a:cs typeface="Arial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i="1" dirty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r>
                          <a:rPr lang="en-US" altLang="zh-TW" sz="2400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sz="2400" dirty="0" smtClean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9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84177"/>
                <a:ext cx="10515600" cy="531340"/>
              </a:xfrm>
              <a:prstGeom prst="rect">
                <a:avLst/>
              </a:prstGeom>
              <a:blipFill rotWithShape="0">
                <a:blip r:embed="rId2"/>
                <a:stretch>
                  <a:fillRect l="-812" t="-14943"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4016362"/>
            <a:ext cx="10515600" cy="48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Momentum</a:t>
            </a: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0.9</a:t>
            </a:r>
            <a:endParaRPr lang="en-US" altLang="zh-TW" sz="2400" dirty="0" smtClean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內容版面配置區 2"/>
              <p:cNvSpPr txBox="1">
                <a:spLocks/>
              </p:cNvSpPr>
              <p:nvPr/>
            </p:nvSpPr>
            <p:spPr>
              <a:xfrm>
                <a:off x="838200" y="5757667"/>
                <a:ext cx="10515600" cy="5229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smtClean="0">
                    <a:latin typeface="Arial" charset="0"/>
                    <a:ea typeface="Arial" charset="0"/>
                    <a:cs typeface="Arial" charset="0"/>
                  </a:rPr>
                  <a:t>Input </a:t>
                </a:r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image size: 256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 128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 3</a:t>
                </a:r>
              </a:p>
            </p:txBody>
          </p:sp>
        </mc:Choice>
        <mc:Fallback>
          <p:sp>
            <p:nvSpPr>
              <p:cNvPr id="11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57667"/>
                <a:ext cx="10515600" cy="522973"/>
              </a:xfrm>
              <a:prstGeom prst="rect">
                <a:avLst/>
              </a:prstGeom>
              <a:blipFill rotWithShape="0">
                <a:blip r:embed="rId3"/>
                <a:stretch>
                  <a:fillRect l="-812" t="-13953" b="-8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內容版面配置區 2"/>
              <p:cNvSpPr txBox="1">
                <a:spLocks/>
              </p:cNvSpPr>
              <p:nvPr/>
            </p:nvSpPr>
            <p:spPr>
              <a:xfrm>
                <a:off x="838200" y="4598520"/>
                <a:ext cx="10515600" cy="4903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Weight </a:t>
                </a:r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decay: 5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TW" sz="24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zh-TW" sz="2400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TW" sz="2400" dirty="0" smtClean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2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98520"/>
                <a:ext cx="10515600" cy="490389"/>
              </a:xfrm>
              <a:prstGeom prst="rect">
                <a:avLst/>
              </a:prstGeom>
              <a:blipFill rotWithShape="0">
                <a:blip r:embed="rId4"/>
                <a:stretch>
                  <a:fillRect l="-812" t="-16049"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內容版面配置區 2"/>
          <p:cNvSpPr txBox="1">
            <a:spLocks/>
          </p:cNvSpPr>
          <p:nvPr/>
        </p:nvSpPr>
        <p:spPr>
          <a:xfrm>
            <a:off x="838200" y="5189754"/>
            <a:ext cx="10515600" cy="467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Batch 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size:</a:t>
            </a:r>
            <a:r>
              <a:rPr lang="zh-TW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32</a:t>
            </a:r>
            <a:endParaRPr lang="en-US" altLang="zh-TW" sz="24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0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51734"/>
            <a:ext cx="10515600" cy="63027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Datasets and Evaluation Metric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508" y="5905416"/>
            <a:ext cx="8104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Li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Deep-</a:t>
            </a:r>
            <a:r>
              <a:rPr lang="en-US" altLang="zh-TW" sz="1400" i="1" u="sng" dirty="0" err="1" smtClean="0">
                <a:latin typeface="Arial" charset="0"/>
                <a:ea typeface="Arial" charset="0"/>
                <a:cs typeface="Arial" charset="0"/>
              </a:rPr>
              <a:t>ReID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Deep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Filter Pairing Neural Network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Person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CVPR,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2014.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2535" y="6199521"/>
            <a:ext cx="916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Gray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Viewpoint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Invariant Pedestrian Recognition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with an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Ensemble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Localized Features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ECCV,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2008.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2534" y="6507298"/>
            <a:ext cx="916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Cheng et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Custom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Pictorial Structures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BMVC, 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2011.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838200" y="4391259"/>
            <a:ext cx="10515600" cy="95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  <a:p>
            <a:pPr lvl="1"/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Rank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838200" y="1982012"/>
            <a:ext cx="10213622" cy="450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charset="0"/>
              <a:buChar char="•"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MLR-CUHK03 [Li et al.]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838200" y="2700610"/>
            <a:ext cx="10213622" cy="4047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MLR-</a:t>
            </a: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VIPeR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[Gray et al.]</a:t>
            </a: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838200" y="3312458"/>
            <a:ext cx="10213622" cy="47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CAVIAR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[Cheng et al.]</a:t>
            </a:r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80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534" y="330571"/>
            <a:ext cx="7047642" cy="868876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Person Re-Identification (re-ID)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3555" y="1478852"/>
            <a:ext cx="11072149" cy="52085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images of the same person captured by different </a:t>
            </a:r>
            <a:r>
              <a:rPr lang="en-US" altLang="zh-TW" dirty="0" smtClean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cameras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三角形 6"/>
          <p:cNvSpPr/>
          <p:nvPr/>
        </p:nvSpPr>
        <p:spPr>
          <a:xfrm rot="833827">
            <a:off x="7591617" y="4568790"/>
            <a:ext cx="1183618" cy="1813457"/>
          </a:xfrm>
          <a:prstGeom prst="triangle">
            <a:avLst>
              <a:gd name="adj" fmla="val 8670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/>
          <p:cNvSpPr/>
          <p:nvPr/>
        </p:nvSpPr>
        <p:spPr>
          <a:xfrm rot="20955241">
            <a:off x="6980030" y="4529396"/>
            <a:ext cx="1191031" cy="1871969"/>
          </a:xfrm>
          <a:prstGeom prst="triangle">
            <a:avLst>
              <a:gd name="adj" fmla="val 2486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43698" y="4374353"/>
            <a:ext cx="482329" cy="4535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11" y="4441404"/>
            <a:ext cx="486152" cy="4571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386" y="4441404"/>
            <a:ext cx="1561371" cy="15950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82" y="4601117"/>
            <a:ext cx="1408105" cy="13240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043" y="5322739"/>
            <a:ext cx="1105111" cy="1039121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99" y="2827874"/>
            <a:ext cx="743229" cy="116474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19" y="2827874"/>
            <a:ext cx="743229" cy="116474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6" name="橢圓圖說文字 15"/>
          <p:cNvSpPr/>
          <p:nvPr/>
        </p:nvSpPr>
        <p:spPr>
          <a:xfrm>
            <a:off x="8702981" y="2618219"/>
            <a:ext cx="1246090" cy="159941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圖說文字 16"/>
          <p:cNvSpPr/>
          <p:nvPr/>
        </p:nvSpPr>
        <p:spPr>
          <a:xfrm flipH="1">
            <a:off x="5950769" y="2618219"/>
            <a:ext cx="1246090" cy="159941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左-右雙向箭號 17"/>
          <p:cNvSpPr/>
          <p:nvPr/>
        </p:nvSpPr>
        <p:spPr>
          <a:xfrm>
            <a:off x="7357825" y="3223723"/>
            <a:ext cx="1184189" cy="209223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745540" y="2244725"/>
            <a:ext cx="2477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Same</a:t>
            </a:r>
            <a:r>
              <a:rPr kumimoji="1" lang="zh-TW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person</a:t>
            </a:r>
            <a:endParaRPr kumimoji="1" lang="zh-TW" altLang="en-US" sz="2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35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23456"/>
          <a:stretch/>
        </p:blipFill>
        <p:spPr>
          <a:xfrm>
            <a:off x="0" y="1486226"/>
            <a:ext cx="12202955" cy="2669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2535" y="5263868"/>
            <a:ext cx="11582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Li 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Multi-Scale Learning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ICCV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2015.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537" y="5540867"/>
            <a:ext cx="11717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Jing 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Super-Resolution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e-Identification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with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Semi-Coupled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ow-Rank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iscriminant Dictionary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earning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CVPR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2015.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2535" y="5852204"/>
            <a:ext cx="11132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Scale-Adaptive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e-Identification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via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Learning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Di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scriminating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urface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2016.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2537" y="6159981"/>
            <a:ext cx="11252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Jiao 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AAAI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2535" y="6436980"/>
            <a:ext cx="11717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Cascaded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SRGAN for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cale-Adaptive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e-Identification</a:t>
            </a:r>
            <a:r>
              <a:rPr lang="en-US" altLang="zh-TW" sz="1400" dirty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/>
          <a:srcRect t="76646"/>
          <a:stretch/>
        </p:blipFill>
        <p:spPr>
          <a:xfrm>
            <a:off x="0" y="4146861"/>
            <a:ext cx="12202955" cy="81457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90500" y="4159561"/>
            <a:ext cx="11894436" cy="6029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26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7" y="2650305"/>
            <a:ext cx="9168864" cy="385209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Ablation Study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99" y="-1"/>
            <a:ext cx="5716101" cy="25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6045"/>
          <a:stretch/>
        </p:blipFill>
        <p:spPr>
          <a:xfrm>
            <a:off x="502535" y="1288685"/>
            <a:ext cx="5301365" cy="50676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Resolution-Invariant Representations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52799" r="3081"/>
          <a:stretch/>
        </p:blipFill>
        <p:spPr>
          <a:xfrm>
            <a:off x="6121399" y="1288684"/>
            <a:ext cx="5321301" cy="50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3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4" y="1199447"/>
            <a:ext cx="10851265" cy="512480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Top-Ranked Gallery Images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14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Top-Ranked Gallery Images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3" y="1174047"/>
            <a:ext cx="10851266" cy="5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1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Top-Ranked Gallery Images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9" y="1174047"/>
            <a:ext cx="10970470" cy="51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24" y="1041400"/>
            <a:ext cx="7440930" cy="5314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0270" y="1590233"/>
            <a:ext cx="1064301" cy="704538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>
            <a:endCxn id="8" idx="3"/>
          </p:cNvCxnSpPr>
          <p:nvPr/>
        </p:nvCxnSpPr>
        <p:spPr>
          <a:xfrm flipH="1">
            <a:off x="3852482" y="1910276"/>
            <a:ext cx="3357789" cy="447725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37151" y="1942502"/>
            <a:ext cx="331533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Ours: 76.1% with 40</a:t>
            </a:r>
            <a:r>
              <a:rPr lang="en-US" altLang="zh-TW" sz="2400" smtClean="0">
                <a:latin typeface="Arial" charset="0"/>
                <a:ea typeface="Arial" charset="0"/>
                <a:cs typeface="Arial" charset="0"/>
              </a:rPr>
              <a:t>% </a:t>
            </a:r>
          </a:p>
          <a:p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labeled data</a:t>
            </a:r>
            <a:endParaRPr lang="en-US" altLang="zh-TW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1586" y="3941677"/>
            <a:ext cx="390645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altLang="zh-TW" sz="2400" dirty="0" smtClean="0"/>
              <a:t>SING [</a:t>
            </a:r>
            <a:r>
              <a:rPr lang="nb-NO" altLang="zh-TW" sz="2400" dirty="0" err="1" smtClean="0"/>
              <a:t>Jiao</a:t>
            </a:r>
            <a:r>
              <a:rPr lang="nb-NO" altLang="zh-TW" sz="2400" dirty="0" smtClean="0"/>
              <a:t> et al.]</a:t>
            </a:r>
            <a:r>
              <a:rPr lang="en-US" altLang="zh-TW" sz="2400" dirty="0" smtClean="0">
                <a:latin typeface="Arial" charset="0"/>
                <a:ea typeface="Arial" charset="0"/>
                <a:cs typeface="Arial" charset="0"/>
              </a:rPr>
              <a:t>: 67.7% with 100% labeled data</a:t>
            </a:r>
            <a:endParaRPr lang="en-US" altLang="zh-TW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Semi-Supervised Results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2535" y="6427074"/>
            <a:ext cx="11252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Jiao et al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AAAI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, 2018.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40" y="1385888"/>
            <a:ext cx="9706060" cy="457103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esolution-invariant representations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96840" y="2392137"/>
            <a:ext cx="10341060" cy="459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Multi-level adversarial networks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796839" y="3400968"/>
            <a:ext cx="10063071" cy="454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Handle </a:t>
            </a:r>
            <a:r>
              <a:rPr lang="en-US" altLang="zh-TW" smtClean="0">
                <a:latin typeface="Arial" charset="0"/>
                <a:ea typeface="Arial" charset="0"/>
                <a:cs typeface="Arial" charset="0"/>
              </a:rPr>
              <a:t>images of varying </a:t>
            </a:r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and even unseen low resolutions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96840" y="4404448"/>
            <a:ext cx="9706060" cy="57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State-of-the-art performances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796840" y="5380399"/>
            <a:ext cx="9706060" cy="57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Semi-supervised settings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1" grpId="0" build="p"/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427" y="2786269"/>
            <a:ext cx="12083520" cy="1271846"/>
          </a:xfrm>
        </p:spPr>
        <p:txBody>
          <a:bodyPr>
            <a:noAutofit/>
          </a:bodyPr>
          <a:lstStyle/>
          <a:p>
            <a:r>
              <a:rPr lang="en-US" altLang="zh-TW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lang="zh-TW" alt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93" y="413616"/>
            <a:ext cx="2874925" cy="11149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93" y="566016"/>
            <a:ext cx="2874925" cy="11149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93" y="718416"/>
            <a:ext cx="2874925" cy="111493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25640" y="539076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latin typeface="Arial" charset="0"/>
                <a:ea typeface="Arial" charset="0"/>
                <a:cs typeface="Arial" charset="0"/>
              </a:rPr>
              <a:t>Occlusion</a:t>
            </a:r>
            <a:endParaRPr kumimoji="1" lang="zh-TW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248" y="2119387"/>
            <a:ext cx="1420813" cy="2841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54" y="2119387"/>
            <a:ext cx="1420813" cy="28416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947043" y="5364128"/>
            <a:ext cx="389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r>
              <a:rPr kumimoji="1" lang="zh-TW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32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kumimoji="1" lang="en-US" altLang="zh-TW" sz="3200" dirty="0" smtClean="0">
                <a:latin typeface="Arial" charset="0"/>
                <a:ea typeface="Arial" charset="0"/>
                <a:cs typeface="Arial" charset="0"/>
              </a:rPr>
              <a:t>lutters</a:t>
            </a:r>
            <a:endParaRPr kumimoji="1" lang="zh-TW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25" y="2119387"/>
            <a:ext cx="1103313" cy="220662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500" y="2754388"/>
            <a:ext cx="1103312" cy="22066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69574" y="5390759"/>
            <a:ext cx="3025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 smtClean="0">
                <a:latin typeface="Arial" charset="0"/>
                <a:ea typeface="Arial" charset="0"/>
                <a:cs typeface="Arial" charset="0"/>
              </a:rPr>
              <a:t>Pose Variations</a:t>
            </a:r>
            <a:endParaRPr lang="zh-TW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3596505" y="1856878"/>
            <a:ext cx="0" cy="415227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502534" y="330571"/>
            <a:ext cx="7047642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in Person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8054682" y="1856878"/>
            <a:ext cx="0" cy="415227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984" y="1301094"/>
            <a:ext cx="10701759" cy="817349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arying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distances between the camera and the person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75" y="2872317"/>
            <a:ext cx="1242483" cy="12424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05" y="4976611"/>
            <a:ext cx="1060479" cy="1060479"/>
          </a:xfrm>
          <a:prstGeom prst="rect">
            <a:avLst/>
          </a:prstGeom>
        </p:spPr>
      </p:pic>
      <p:sp>
        <p:nvSpPr>
          <p:cNvPr id="9" name="等腰三角形 8"/>
          <p:cNvSpPr/>
          <p:nvPr/>
        </p:nvSpPr>
        <p:spPr>
          <a:xfrm rot="17418974" flipH="1">
            <a:off x="7725603" y="2638384"/>
            <a:ext cx="1160687" cy="3664404"/>
          </a:xfrm>
          <a:prstGeom prst="triangle">
            <a:avLst>
              <a:gd name="adj" fmla="val 3153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72" y="2953602"/>
            <a:ext cx="1242483" cy="1242483"/>
          </a:xfrm>
          <a:prstGeom prst="rect">
            <a:avLst/>
          </a:prstGeom>
        </p:spPr>
      </p:pic>
      <p:sp>
        <p:nvSpPr>
          <p:cNvPr id="18" name="等腰三角形 8"/>
          <p:cNvSpPr/>
          <p:nvPr/>
        </p:nvSpPr>
        <p:spPr>
          <a:xfrm rot="16921000" flipH="1">
            <a:off x="5735908" y="954649"/>
            <a:ext cx="998766" cy="7399444"/>
          </a:xfrm>
          <a:prstGeom prst="triangle">
            <a:avLst>
              <a:gd name="adj" fmla="val 2337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589" y="2999874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244" y="2953602"/>
            <a:ext cx="318948" cy="63789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612" y="4711400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9818" y="3940855"/>
            <a:ext cx="692206" cy="42118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502534" y="330571"/>
            <a:ext cx="4940055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smtClean="0">
                <a:latin typeface="Arial" panose="020B0604020202020204" pitchFamily="34" charset="0"/>
                <a:cs typeface="Arial" panose="020B0604020202020204" pitchFamily="34" charset="0"/>
              </a:rPr>
              <a:t>Resolution Variations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93554" y="3870810"/>
            <a:ext cx="103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Resize</a:t>
            </a:r>
            <a:endParaRPr kumimoji="1" lang="zh-TW" alt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左大括弧 24"/>
          <p:cNvSpPr/>
          <p:nvPr/>
        </p:nvSpPr>
        <p:spPr>
          <a:xfrm rot="5400000">
            <a:off x="8024625" y="2708713"/>
            <a:ext cx="195250" cy="420683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469714" y="4305847"/>
            <a:ext cx="535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distance 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resolution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弧 26"/>
          <p:cNvSpPr/>
          <p:nvPr/>
        </p:nvSpPr>
        <p:spPr>
          <a:xfrm rot="5400000">
            <a:off x="6049565" y="2056240"/>
            <a:ext cx="233127" cy="811907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686180" y="5583833"/>
            <a:ext cx="501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distance 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</a:t>
            </a:r>
            <a:r>
              <a:rPr lang="en-US" altLang="zh-TW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resolution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73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78" y="1994395"/>
            <a:ext cx="6655443" cy="46040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7125182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Cross-Resolution Person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571984" y="1301094"/>
            <a:ext cx="10701759" cy="817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Resolution mismatch issue due to cross-resolution images.</a:t>
            </a:r>
          </a:p>
        </p:txBody>
      </p:sp>
    </p:spTree>
    <p:extLst>
      <p:ext uri="{BB962C8B-B14F-4D97-AF65-F5344CB8AC3E}">
        <p14:creationId xmlns:p14="http://schemas.microsoft.com/office/powerpoint/2010/main" val="2599277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charset="0"/>
                <a:ea typeface="Arial" charset="0"/>
                <a:cs typeface="Arial" charset="0"/>
              </a:rPr>
              <a:t>Existing </a:t>
            </a:r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Strategies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2616001" y="2178914"/>
            <a:ext cx="1352927" cy="974663"/>
            <a:chOff x="1759712" y="1286859"/>
            <a:chExt cx="1352927" cy="974663"/>
          </a:xfrm>
        </p:grpSpPr>
        <p:sp>
          <p:nvSpPr>
            <p:cNvPr id="15" name="梯形 14"/>
            <p:cNvSpPr/>
            <p:nvPr/>
          </p:nvSpPr>
          <p:spPr>
            <a:xfrm rot="5400000">
              <a:off x="1948844" y="1097727"/>
              <a:ext cx="974663" cy="1352927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931193" y="157413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SR </a:t>
              </a:r>
              <a:r>
                <a: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rPr>
                <a:t>2x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598640" y="3474981"/>
            <a:ext cx="1352927" cy="974663"/>
            <a:chOff x="1759712" y="1286859"/>
            <a:chExt cx="1352927" cy="974663"/>
          </a:xfrm>
        </p:grpSpPr>
        <p:sp>
          <p:nvSpPr>
            <p:cNvPr id="18" name="梯形 17"/>
            <p:cNvSpPr/>
            <p:nvPr/>
          </p:nvSpPr>
          <p:spPr>
            <a:xfrm rot="5400000">
              <a:off x="1948844" y="1097727"/>
              <a:ext cx="974663" cy="1352927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990356" y="1565972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SR </a:t>
              </a:r>
              <a:r>
                <a: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rPr>
                <a:t>3x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581947" y="4783920"/>
            <a:ext cx="1352927" cy="974663"/>
            <a:chOff x="1759712" y="1286859"/>
            <a:chExt cx="1352927" cy="974663"/>
          </a:xfrm>
        </p:grpSpPr>
        <p:sp>
          <p:nvSpPr>
            <p:cNvPr id="21" name="梯形 20"/>
            <p:cNvSpPr/>
            <p:nvPr/>
          </p:nvSpPr>
          <p:spPr>
            <a:xfrm rot="5400000">
              <a:off x="1948844" y="1097727"/>
              <a:ext cx="974663" cy="1352927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994388" y="1579660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SR </a:t>
              </a:r>
              <a:r>
                <a: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rPr>
                <a:t>4x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971352" y="1577591"/>
            <a:ext cx="11812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Query</a:t>
            </a:r>
            <a:endParaRPr kumimoji="1" lang="zh-TW" alt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33" name="直線單箭頭接點 27"/>
          <p:cNvCxnSpPr>
            <a:stCxn id="21" idx="0"/>
            <a:endCxn id="50" idx="1"/>
          </p:cNvCxnSpPr>
          <p:nvPr/>
        </p:nvCxnSpPr>
        <p:spPr>
          <a:xfrm flipV="1">
            <a:off x="3934874" y="5259116"/>
            <a:ext cx="1011132" cy="1213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2421091" y="1290435"/>
            <a:ext cx="33794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1. Image</a:t>
            </a:r>
            <a:r>
              <a:rPr lang="zh-TW" altLang="en-US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Recovery</a:t>
            </a:r>
            <a:endParaRPr lang="zh-TW" altLang="en-US" sz="28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006" y="4697848"/>
            <a:ext cx="561268" cy="11225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83" y="2192947"/>
            <a:ext cx="473878" cy="94775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697" y="3576869"/>
            <a:ext cx="391859" cy="78371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47" y="5001310"/>
            <a:ext cx="275466" cy="5509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4" name="文字方塊 33"/>
          <p:cNvSpPr txBox="1"/>
          <p:nvPr/>
        </p:nvSpPr>
        <p:spPr>
          <a:xfrm>
            <a:off x="7847718" y="1240280"/>
            <a:ext cx="291053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Person Re-ID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橢圓 34"/>
          <p:cNvSpPr/>
          <p:nvPr/>
        </p:nvSpPr>
        <p:spPr>
          <a:xfrm rot="507124">
            <a:off x="7423897" y="1828878"/>
            <a:ext cx="3264345" cy="42125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/>
          <p:cNvCxnSpPr/>
          <p:nvPr/>
        </p:nvCxnSpPr>
        <p:spPr>
          <a:xfrm flipH="1">
            <a:off x="9730814" y="2928196"/>
            <a:ext cx="1461476" cy="34451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846" y="1869446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961" y="4459350"/>
            <a:ext cx="540000" cy="10839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55" name="橢圓 54"/>
          <p:cNvSpPr/>
          <p:nvPr/>
        </p:nvSpPr>
        <p:spPr>
          <a:xfrm>
            <a:off x="8738293" y="5183733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881741" y="4697798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9074472" y="5135004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三角形 19"/>
          <p:cNvSpPr/>
          <p:nvPr/>
        </p:nvSpPr>
        <p:spPr>
          <a:xfrm>
            <a:off x="8088523" y="3581540"/>
            <a:ext cx="252582" cy="236138"/>
          </a:xfrm>
          <a:prstGeom prst="triangl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三角形 20"/>
          <p:cNvSpPr/>
          <p:nvPr/>
        </p:nvSpPr>
        <p:spPr>
          <a:xfrm>
            <a:off x="8435696" y="3477160"/>
            <a:ext cx="252582" cy="23613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三角形 21"/>
          <p:cNvSpPr/>
          <p:nvPr/>
        </p:nvSpPr>
        <p:spPr>
          <a:xfrm>
            <a:off x="8338442" y="3809286"/>
            <a:ext cx="252582" cy="236138"/>
          </a:xfrm>
          <a:prstGeom prst="triangl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8523486" y="4488155"/>
            <a:ext cx="1088013" cy="116773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7867564" y="3190239"/>
            <a:ext cx="1016885" cy="98946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9177394" y="2282652"/>
            <a:ext cx="1016885" cy="98946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3" name="直線接點 72"/>
          <p:cNvCxnSpPr>
            <a:stCxn id="53" idx="1"/>
            <a:endCxn id="67" idx="5"/>
          </p:cNvCxnSpPr>
          <p:nvPr/>
        </p:nvCxnSpPr>
        <p:spPr>
          <a:xfrm flipH="1">
            <a:off x="9452163" y="5001310"/>
            <a:ext cx="571798" cy="4835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68" idx="0"/>
          </p:cNvCxnSpPr>
          <p:nvPr/>
        </p:nvCxnSpPr>
        <p:spPr>
          <a:xfrm flipH="1" flipV="1">
            <a:off x="7805357" y="2734689"/>
            <a:ext cx="570650" cy="4555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 角星形 37"/>
          <p:cNvSpPr/>
          <p:nvPr/>
        </p:nvSpPr>
        <p:spPr>
          <a:xfrm>
            <a:off x="9317037" y="2734689"/>
            <a:ext cx="334769" cy="304742"/>
          </a:xfrm>
          <a:prstGeom prst="star5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5 角星形 38"/>
          <p:cNvSpPr/>
          <p:nvPr/>
        </p:nvSpPr>
        <p:spPr>
          <a:xfrm>
            <a:off x="9719909" y="2694129"/>
            <a:ext cx="334769" cy="304742"/>
          </a:xfrm>
          <a:prstGeom prst="star5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5 角星形 39"/>
          <p:cNvSpPr/>
          <p:nvPr/>
        </p:nvSpPr>
        <p:spPr>
          <a:xfrm>
            <a:off x="9482019" y="2388201"/>
            <a:ext cx="334769" cy="304742"/>
          </a:xfrm>
          <a:prstGeom prst="star5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158" y="4294954"/>
            <a:ext cx="540000" cy="10839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876" y="4757926"/>
            <a:ext cx="540000" cy="108391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758" y="2123344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290" y="1945533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96" y="2357312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0100" y="2641269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1" name="橢圓 90"/>
          <p:cNvSpPr/>
          <p:nvPr/>
        </p:nvSpPr>
        <p:spPr>
          <a:xfrm>
            <a:off x="9185639" y="4797286"/>
            <a:ext cx="240942" cy="26839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弧形接點 183"/>
          <p:cNvCxnSpPr>
            <a:endCxn id="67" idx="3"/>
          </p:cNvCxnSpPr>
          <p:nvPr/>
        </p:nvCxnSpPr>
        <p:spPr>
          <a:xfrm>
            <a:off x="5507095" y="5281341"/>
            <a:ext cx="3175727" cy="203536"/>
          </a:xfrm>
          <a:prstGeom prst="curvedConnector4">
            <a:avLst>
              <a:gd name="adj1" fmla="val 47491"/>
              <a:gd name="adj2" fmla="val 212314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弧形接點 183"/>
          <p:cNvCxnSpPr>
            <a:stCxn id="107" idx="3"/>
          </p:cNvCxnSpPr>
          <p:nvPr/>
        </p:nvCxnSpPr>
        <p:spPr>
          <a:xfrm>
            <a:off x="5498378" y="2656675"/>
            <a:ext cx="3074525" cy="2069123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弧形接點 183"/>
          <p:cNvCxnSpPr/>
          <p:nvPr/>
        </p:nvCxnSpPr>
        <p:spPr>
          <a:xfrm>
            <a:off x="5480680" y="3945986"/>
            <a:ext cx="3014604" cy="1130735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圖片 8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884" y="2232648"/>
            <a:ext cx="540000" cy="1080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6" name="投影片編號版面配置區 10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8900199" y="3769659"/>
            <a:ext cx="155638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Gallery</a:t>
            </a:r>
            <a:endParaRPr kumimoji="1" lang="zh-TW" alt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78" name="直線單箭頭接點 27"/>
          <p:cNvCxnSpPr/>
          <p:nvPr/>
        </p:nvCxnSpPr>
        <p:spPr>
          <a:xfrm>
            <a:off x="1725737" y="5259116"/>
            <a:ext cx="866694" cy="11048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27"/>
          <p:cNvCxnSpPr>
            <a:stCxn id="18" idx="0"/>
            <a:endCxn id="106" idx="1"/>
          </p:cNvCxnSpPr>
          <p:nvPr/>
        </p:nvCxnSpPr>
        <p:spPr>
          <a:xfrm flipV="1">
            <a:off x="3951567" y="3962312"/>
            <a:ext cx="985711" cy="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27"/>
          <p:cNvCxnSpPr>
            <a:stCxn id="56" idx="3"/>
            <a:endCxn id="18" idx="2"/>
          </p:cNvCxnSpPr>
          <p:nvPr/>
        </p:nvCxnSpPr>
        <p:spPr>
          <a:xfrm flipV="1">
            <a:off x="1706556" y="3962313"/>
            <a:ext cx="892084" cy="641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27"/>
          <p:cNvCxnSpPr>
            <a:stCxn id="15" idx="0"/>
            <a:endCxn id="107" idx="1"/>
          </p:cNvCxnSpPr>
          <p:nvPr/>
        </p:nvCxnSpPr>
        <p:spPr>
          <a:xfrm flipV="1">
            <a:off x="3968928" y="2656675"/>
            <a:ext cx="968182" cy="957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單箭頭接點 27"/>
          <p:cNvCxnSpPr>
            <a:stCxn id="51" idx="3"/>
            <a:endCxn id="15" idx="2"/>
          </p:cNvCxnSpPr>
          <p:nvPr/>
        </p:nvCxnSpPr>
        <p:spPr>
          <a:xfrm flipV="1">
            <a:off x="1744361" y="2666246"/>
            <a:ext cx="871640" cy="57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橢圓 69"/>
          <p:cNvSpPr/>
          <p:nvPr/>
        </p:nvSpPr>
        <p:spPr>
          <a:xfrm>
            <a:off x="8867060" y="4690984"/>
            <a:ext cx="246297" cy="2752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9067502" y="5123361"/>
            <a:ext cx="246297" cy="2752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06509" y="6189623"/>
            <a:ext cx="5986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Jiao et al.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Deep Low-Resolution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AAAI, 2018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02534" y="6485825"/>
            <a:ext cx="8597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Wang et al.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Cascaded 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SRGAN for Scale-Adaptive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ow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esolution </a:t>
            </a:r>
            <a:r>
              <a:rPr lang="en-US" altLang="zh-TW" sz="1400" i="1" u="sng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zh-TW" sz="1400" i="1" u="sng" dirty="0" smtClean="0">
                <a:latin typeface="Arial" charset="0"/>
                <a:ea typeface="Arial" charset="0"/>
                <a:cs typeface="Arial" charset="0"/>
              </a:rPr>
              <a:t>erson Re-Identification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In </a:t>
            </a:r>
            <a:r>
              <a:rPr lang="en-US" altLang="zh-TW" sz="1400" i="1" dirty="0" smtClean="0">
                <a:latin typeface="Arial" charset="0"/>
                <a:ea typeface="Arial" charset="0"/>
                <a:cs typeface="Arial" charset="0"/>
              </a:rPr>
              <a:t>IJCAI, 2018</a:t>
            </a:r>
            <a:r>
              <a:rPr lang="en-US" altLang="zh-TW" sz="14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altLang="zh-TW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6" name="圖片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278" y="3401044"/>
            <a:ext cx="561268" cy="11225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110" y="2095407"/>
            <a:ext cx="561268" cy="11225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圓角矩形 1"/>
          <p:cNvSpPr/>
          <p:nvPr/>
        </p:nvSpPr>
        <p:spPr>
          <a:xfrm>
            <a:off x="2360033" y="1278860"/>
            <a:ext cx="3440546" cy="57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圓角矩形 62"/>
          <p:cNvSpPr/>
          <p:nvPr/>
        </p:nvSpPr>
        <p:spPr>
          <a:xfrm>
            <a:off x="7634624" y="1210164"/>
            <a:ext cx="3285228" cy="57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標題 1"/>
          <p:cNvSpPr txBox="1">
            <a:spLocks/>
          </p:cNvSpPr>
          <p:nvPr/>
        </p:nvSpPr>
        <p:spPr>
          <a:xfrm>
            <a:off x="502534" y="330571"/>
            <a:ext cx="11488837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Existing Strategies: SR for Cross Resolution Re-ID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2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34" grpId="0" animBg="1"/>
      <p:bldP spid="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>
          <a:xfrm>
            <a:off x="2704641" y="1239728"/>
            <a:ext cx="7277559" cy="3593626"/>
          </a:xfr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748399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 of </a:t>
            </a:r>
            <a:r>
              <a:rPr lang="en-US" altLang="zh-TW" sz="3600" b="1" smtClean="0">
                <a:latin typeface="Arial" panose="020B0604020202020204" pitchFamily="34" charset="0"/>
                <a:cs typeface="Arial" panose="020B0604020202020204" pitchFamily="34" charset="0"/>
              </a:rPr>
              <a:t>Existing Strategies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9923" y="4731327"/>
            <a:ext cx="2083443" cy="110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43000" y="4988689"/>
            <a:ext cx="4963886" cy="1261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內容版面配置區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67912" r="39811" b="9225"/>
          <a:stretch/>
        </p:blipFill>
        <p:spPr>
          <a:xfrm>
            <a:off x="1524138" y="4988689"/>
            <a:ext cx="4201610" cy="1194233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419996" y="6223203"/>
            <a:ext cx="3514294" cy="63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Unseen resolutions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內容版面配置區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8" t="66139" r="6093"/>
          <a:stretch/>
        </p:blipFill>
        <p:spPr>
          <a:xfrm>
            <a:off x="7558842" y="4754574"/>
            <a:ext cx="1609662" cy="1374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91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Our Motivation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484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|4.5|1.6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2|0.2|0.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694</Words>
  <Application>Microsoft Macintosh PowerPoint</Application>
  <PresentationFormat>寬螢幕</PresentationFormat>
  <Paragraphs>199</Paragraphs>
  <Slides>28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Calibri</vt:lpstr>
      <vt:lpstr>Calibri Light</vt:lpstr>
      <vt:lpstr>Cambria Math</vt:lpstr>
      <vt:lpstr>Times New Roman</vt:lpstr>
      <vt:lpstr>Wingdings</vt:lpstr>
      <vt:lpstr>新細明體</vt:lpstr>
      <vt:lpstr>Arial</vt:lpstr>
      <vt:lpstr>Office 佈景主題</vt:lpstr>
      <vt:lpstr>Learning Resolution-Invariant Deep Representations for Person Re-Identification</vt:lpstr>
      <vt:lpstr>Person Re-Identification (re-ID)</vt:lpstr>
      <vt:lpstr>PowerPoint 簡報</vt:lpstr>
      <vt:lpstr>PowerPoint 簡報</vt:lpstr>
      <vt:lpstr>PowerPoint 簡報</vt:lpstr>
      <vt:lpstr>Existing Strategies</vt:lpstr>
      <vt:lpstr>PowerPoint 簡報</vt:lpstr>
      <vt:lpstr>PowerPoint 簡報</vt:lpstr>
      <vt:lpstr>Our Motivation</vt:lpstr>
      <vt:lpstr>PowerPoint 簡報</vt:lpstr>
      <vt:lpstr>Resolution Adaptation and re-Identification Network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Microsoft Office 使用者</cp:lastModifiedBy>
  <cp:revision>238</cp:revision>
  <dcterms:created xsi:type="dcterms:W3CDTF">2018-11-08T09:23:07Z</dcterms:created>
  <dcterms:modified xsi:type="dcterms:W3CDTF">2019-01-30T10:21:07Z</dcterms:modified>
</cp:coreProperties>
</file>